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2"/>
  </p:notesMasterIdLst>
  <p:handoutMasterIdLst>
    <p:handoutMasterId r:id="rId13"/>
  </p:handoutMasterIdLst>
  <p:sldIdLst>
    <p:sldId id="258" r:id="rId3"/>
    <p:sldId id="275" r:id="rId4"/>
    <p:sldId id="259" r:id="rId5"/>
    <p:sldId id="277" r:id="rId6"/>
    <p:sldId id="278" r:id="rId7"/>
    <p:sldId id="280" r:id="rId8"/>
    <p:sldId id="279" r:id="rId9"/>
    <p:sldId id="276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68" userDrawn="1">
          <p15:clr>
            <a:srgbClr val="A4A3A4"/>
          </p15:clr>
        </p15:guide>
        <p15:guide id="2" pos="408" userDrawn="1">
          <p15:clr>
            <a:srgbClr val="A4A3A4"/>
          </p15:clr>
        </p15:guide>
        <p15:guide id="3" pos="1038" userDrawn="1">
          <p15:clr>
            <a:srgbClr val="A4A3A4"/>
          </p15:clr>
        </p15:guide>
        <p15:guide id="4" pos="1296" userDrawn="1">
          <p15:clr>
            <a:srgbClr val="A4A3A4"/>
          </p15:clr>
        </p15:guide>
        <p15:guide id="5" pos="1929" userDrawn="1">
          <p15:clr>
            <a:srgbClr val="A4A3A4"/>
          </p15:clr>
        </p15:guide>
        <p15:guide id="6" pos="2190" userDrawn="1">
          <p15:clr>
            <a:srgbClr val="A4A3A4"/>
          </p15:clr>
        </p15:guide>
        <p15:guide id="7" pos="2813" userDrawn="1">
          <p15:clr>
            <a:srgbClr val="A4A3A4"/>
          </p15:clr>
        </p15:guide>
        <p15:guide id="8" pos="3081" userDrawn="1">
          <p15:clr>
            <a:srgbClr val="A4A3A4"/>
          </p15:clr>
        </p15:guide>
        <p15:guide id="9" pos="3711" userDrawn="1">
          <p15:clr>
            <a:srgbClr val="A4A3A4"/>
          </p15:clr>
        </p15:guide>
        <p15:guide id="10" pos="3972" userDrawn="1">
          <p15:clr>
            <a:srgbClr val="A4A3A4"/>
          </p15:clr>
        </p15:guide>
        <p15:guide id="11" pos="4595" userDrawn="1">
          <p15:clr>
            <a:srgbClr val="A4A3A4"/>
          </p15:clr>
        </p15:guide>
        <p15:guide id="12" pos="4856" userDrawn="1">
          <p15:clr>
            <a:srgbClr val="A4A3A4"/>
          </p15:clr>
        </p15:guide>
        <p15:guide id="13" pos="5485" userDrawn="1">
          <p15:clr>
            <a:srgbClr val="A4A3A4"/>
          </p15:clr>
        </p15:guide>
        <p15:guide id="14" pos="5753" userDrawn="1">
          <p15:clr>
            <a:srgbClr val="A4A3A4"/>
          </p15:clr>
        </p15:guide>
        <p15:guide id="15" pos="6376" userDrawn="1">
          <p15:clr>
            <a:srgbClr val="A4A3A4"/>
          </p15:clr>
        </p15:guide>
        <p15:guide id="16" pos="6637" userDrawn="1">
          <p15:clr>
            <a:srgbClr val="A4A3A4"/>
          </p15:clr>
        </p15:guide>
        <p15:guide id="17" pos="7267" userDrawn="1">
          <p15:clr>
            <a:srgbClr val="A4A3A4"/>
          </p15:clr>
        </p15:guide>
        <p15:guide id="18" orient="horz" pos="857" userDrawn="1">
          <p15:clr>
            <a:srgbClr val="A4A3A4"/>
          </p15:clr>
        </p15:guide>
        <p15:guide id="19" orient="horz" pos="1025" userDrawn="1">
          <p15:clr>
            <a:srgbClr val="A4A3A4"/>
          </p15:clr>
        </p15:guide>
        <p15:guide id="20" orient="horz" pos="1614" userDrawn="1">
          <p15:clr>
            <a:srgbClr val="A4A3A4"/>
          </p15:clr>
        </p15:guide>
        <p15:guide id="21" orient="horz" pos="1782" userDrawn="1">
          <p15:clr>
            <a:srgbClr val="A4A3A4"/>
          </p15:clr>
        </p15:guide>
        <p15:guide id="22" orient="horz" pos="2371" userDrawn="1">
          <p15:clr>
            <a:srgbClr val="A4A3A4"/>
          </p15:clr>
        </p15:guide>
        <p15:guide id="23" orient="horz" pos="2538" userDrawn="1">
          <p15:clr>
            <a:srgbClr val="A4A3A4"/>
          </p15:clr>
        </p15:guide>
        <p15:guide id="24" orient="horz" pos="3128" userDrawn="1">
          <p15:clr>
            <a:srgbClr val="A4A3A4"/>
          </p15:clr>
        </p15:guide>
        <p15:guide id="25" orient="horz" pos="3295" userDrawn="1">
          <p15:clr>
            <a:srgbClr val="A4A3A4"/>
          </p15:clr>
        </p15:guide>
        <p15:guide id="26" orient="horz" pos="3885" userDrawn="1">
          <p15:clr>
            <a:srgbClr val="A4A3A4"/>
          </p15:clr>
        </p15:guide>
        <p15:guide id="27" orient="horz" pos="26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3202"/>
    <a:srgbClr val="008272"/>
    <a:srgbClr val="094AB1"/>
    <a:srgbClr val="E6E6E6"/>
    <a:srgbClr val="D9D9D9"/>
    <a:srgbClr val="E63C00"/>
    <a:srgbClr val="5B9BD7"/>
    <a:srgbClr val="00B050"/>
    <a:srgbClr val="767171"/>
    <a:srgbClr val="F042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5231" autoAdjust="0"/>
  </p:normalViewPr>
  <p:slideViewPr>
    <p:cSldViewPr snapToGrid="0" showGuides="1">
      <p:cViewPr>
        <p:scale>
          <a:sx n="75" d="100"/>
          <a:sy n="75" d="100"/>
        </p:scale>
        <p:origin x="-360" y="-30"/>
      </p:cViewPr>
      <p:guideLst>
        <p:guide orient="horz" pos="268"/>
        <p:guide orient="horz" pos="857"/>
        <p:guide orient="horz" pos="1025"/>
        <p:guide orient="horz" pos="1614"/>
        <p:guide orient="horz" pos="1782"/>
        <p:guide orient="horz" pos="2371"/>
        <p:guide orient="horz" pos="2538"/>
        <p:guide orient="horz" pos="3128"/>
        <p:guide orient="horz" pos="3295"/>
        <p:guide orient="horz" pos="3885"/>
        <p:guide orient="horz" pos="2640"/>
        <p:guide pos="408"/>
        <p:guide pos="1038"/>
        <p:guide pos="1296"/>
        <p:guide pos="1929"/>
        <p:guide pos="2190"/>
        <p:guide pos="2813"/>
        <p:guide pos="3081"/>
        <p:guide pos="3711"/>
        <p:guide pos="3972"/>
        <p:guide pos="4595"/>
        <p:guide pos="4856"/>
        <p:guide pos="5485"/>
        <p:guide pos="5753"/>
        <p:guide pos="6376"/>
        <p:guide pos="6637"/>
        <p:guide pos="7267"/>
      </p:guideLst>
    </p:cSldViewPr>
  </p:slideViewPr>
  <p:notesTextViewPr>
    <p:cViewPr>
      <p:scale>
        <a:sx n="50" d="100"/>
        <a:sy n="50" d="100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4A1D3-8EE0-4FEA-A481-8CE223112508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25062-B6D1-4223-9F67-AA20507CB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96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CBF62-FBBF-4DE0-BAAA-1404BD8428C4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FC2F5-BD7C-4358-99A7-365ED033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46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C2F5-BD7C-4358-99A7-365ED033560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85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C2F5-BD7C-4358-99A7-365ED03356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71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C2F5-BD7C-4358-99A7-365ED03356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39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C2F5-BD7C-4358-99A7-365ED03356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31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C2F5-BD7C-4358-99A7-365ED03356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44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C2F5-BD7C-4358-99A7-365ED03356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40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C2F5-BD7C-4358-99A7-365ED033560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76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C732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4433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41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493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D4DB-AEA2-43BC-8DBF-5CD7C723119E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0949-D927-4791-8866-EED183078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0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146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622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189" indent="0">
              <a:buNone/>
              <a:defRPr sz="2000"/>
            </a:lvl2pPr>
            <a:lvl3pPr marL="914377" indent="0">
              <a:buNone/>
              <a:defRPr sz="18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1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28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74639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95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22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68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1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5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1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  <a:sym typeface="Gill Sans" charset="0"/>
              </a:rPr>
              <a:pPr/>
              <a:t>6/22/2016</a:t>
            </a:fld>
            <a:endParaRPr lang="en-US">
              <a:solidFill>
                <a:prstClr val="black">
                  <a:tint val="75000"/>
                </a:prstClr>
              </a:solidFill>
              <a:sym typeface="Gill San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sym typeface="Gill San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1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  <a:sym typeface="Gill Sans" charset="0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20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32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slide</a:t>
            </a:r>
            <a:endParaRPr lang="en-US" dirty="0"/>
          </a:p>
        </p:txBody>
      </p:sp>
      <p:sp>
        <p:nvSpPr>
          <p:cNvPr id="12" name="Greeting textbox"/>
          <p:cNvSpPr txBox="1"/>
          <p:nvPr/>
        </p:nvSpPr>
        <p:spPr>
          <a:xfrm>
            <a:off x="456305" y="1668407"/>
            <a:ext cx="10706987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0"/>
              </a:lnSpc>
            </a:pPr>
            <a:r>
              <a:rPr lang="en-US" sz="5400" dirty="0" smtClean="0">
                <a:solidFill>
                  <a:srgbClr val="FFFFFF"/>
                </a:solidFill>
                <a:latin typeface="Segoe UI Light" pitchFamily="34" charset="0"/>
                <a:ea typeface="Segoe UI" pitchFamily="34" charset="0"/>
                <a:cs typeface="Segoe UI Light" pitchFamily="34" charset="0"/>
                <a:sym typeface="Gill Sans" charset="0"/>
              </a:rPr>
              <a:t>Workshop </a:t>
            </a:r>
            <a:r>
              <a:rPr lang="id-ID" sz="5400" dirty="0" smtClean="0">
                <a:solidFill>
                  <a:srgbClr val="FFFFFF"/>
                </a:solidFill>
                <a:latin typeface="Segoe UI Light" pitchFamily="34" charset="0"/>
                <a:ea typeface="Segoe UI" pitchFamily="34" charset="0"/>
                <a:cs typeface="Segoe UI Light" pitchFamily="34" charset="0"/>
                <a:sym typeface="Gill Sans" charset="0"/>
              </a:rPr>
              <a:t>Pengelolaan Website</a:t>
            </a:r>
            <a:endParaRPr lang="en-US" sz="5400" dirty="0">
              <a:solidFill>
                <a:srgbClr val="FFFFFF"/>
              </a:solidFill>
              <a:latin typeface="Segoe UI Light" pitchFamily="34" charset="0"/>
              <a:ea typeface="Segoe UI" pitchFamily="34" charset="0"/>
              <a:cs typeface="Segoe UI Light" pitchFamily="34" charset="0"/>
              <a:sym typeface="Gill Sans" charset="0"/>
            </a:endParaRPr>
          </a:p>
        </p:txBody>
      </p:sp>
      <p:sp>
        <p:nvSpPr>
          <p:cNvPr id="6" name="Main textbox"/>
          <p:cNvSpPr txBox="1"/>
          <p:nvPr/>
        </p:nvSpPr>
        <p:spPr>
          <a:xfrm>
            <a:off x="541371" y="4248152"/>
            <a:ext cx="778235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</a:pPr>
            <a:r>
              <a:rPr lang="id-ID" sz="2800" dirty="0" smtClean="0">
                <a:solidFill>
                  <a:srgbClr val="FFFFFF"/>
                </a:solidFill>
                <a:latin typeface="Segoe UI Light" pitchFamily="34" charset="0"/>
                <a:ea typeface="Segoe UI" pitchFamily="34" charset="0"/>
                <a:cs typeface="Segoe UI" pitchFamily="34" charset="0"/>
                <a:sym typeface="Gill Sans" charset="0"/>
              </a:rPr>
              <a:t>Optimasi Konten Website Fakultas dan Unit Kerja di Lingkungan </a:t>
            </a:r>
            <a:r>
              <a:rPr lang="en-US" sz="2800" dirty="0" err="1" smtClean="0">
                <a:solidFill>
                  <a:srgbClr val="FFFFFF"/>
                </a:solidFill>
                <a:latin typeface="Segoe UI Light" pitchFamily="34" charset="0"/>
                <a:ea typeface="Segoe UI" pitchFamily="34" charset="0"/>
                <a:cs typeface="Segoe UI" pitchFamily="34" charset="0"/>
                <a:sym typeface="Gill Sans" charset="0"/>
              </a:rPr>
              <a:t>Universitas</a:t>
            </a:r>
            <a:r>
              <a:rPr lang="en-US" sz="2800" dirty="0" smtClean="0">
                <a:solidFill>
                  <a:srgbClr val="FFFFFF"/>
                </a:solidFill>
                <a:latin typeface="Segoe UI Light" pitchFamily="34" charset="0"/>
                <a:ea typeface="Segoe UI" pitchFamily="34" charset="0"/>
                <a:cs typeface="Segoe UI" pitchFamily="34" charset="0"/>
                <a:sym typeface="Gill Sans" charset="0"/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  <a:latin typeface="Segoe UI Light" pitchFamily="34" charset="0"/>
                <a:ea typeface="Segoe UI" pitchFamily="34" charset="0"/>
                <a:cs typeface="Segoe UI" pitchFamily="34" charset="0"/>
                <a:sym typeface="Gill Sans" charset="0"/>
              </a:rPr>
              <a:t>Negeri</a:t>
            </a:r>
            <a:r>
              <a:rPr lang="en-US" sz="2800" dirty="0" smtClean="0">
                <a:solidFill>
                  <a:srgbClr val="FFFFFF"/>
                </a:solidFill>
                <a:latin typeface="Segoe UI Light" pitchFamily="34" charset="0"/>
                <a:ea typeface="Segoe UI" pitchFamily="34" charset="0"/>
                <a:cs typeface="Segoe UI" pitchFamily="34" charset="0"/>
                <a:sym typeface="Gill Sans" charset="0"/>
              </a:rPr>
              <a:t> Malang</a:t>
            </a:r>
          </a:p>
        </p:txBody>
      </p:sp>
      <p:grpSp>
        <p:nvGrpSpPr>
          <p:cNvPr id="3" name="Next button group" descr="Group containing an arrow and next button&#10;" title="Next button group"/>
          <p:cNvGrpSpPr/>
          <p:nvPr/>
        </p:nvGrpSpPr>
        <p:grpSpPr>
          <a:xfrm>
            <a:off x="9791700" y="1358900"/>
            <a:ext cx="3429000" cy="3581400"/>
            <a:chOff x="9791700" y="1358900"/>
            <a:chExt cx="3429000" cy="3581400"/>
          </a:xfrm>
        </p:grpSpPr>
        <p:sp>
          <p:nvSpPr>
            <p:cNvPr id="10" name="Arrow" title="Next arrow"/>
            <p:cNvSpPr>
              <a:spLocks noEditPoints="1"/>
            </p:cNvSpPr>
            <p:nvPr/>
          </p:nvSpPr>
          <p:spPr bwMode="black">
            <a:xfrm>
              <a:off x="10031233" y="1712915"/>
              <a:ext cx="2989443" cy="3001588"/>
            </a:xfrm>
            <a:custGeom>
              <a:avLst/>
              <a:gdLst>
                <a:gd name="T0" fmla="*/ 88 w 149"/>
                <a:gd name="T1" fmla="*/ 67 h 149"/>
                <a:gd name="T2" fmla="*/ 65 w 149"/>
                <a:gd name="T3" fmla="*/ 46 h 149"/>
                <a:gd name="T4" fmla="*/ 84 w 149"/>
                <a:gd name="T5" fmla="*/ 46 h 149"/>
                <a:gd name="T6" fmla="*/ 115 w 149"/>
                <a:gd name="T7" fmla="*/ 75 h 149"/>
                <a:gd name="T8" fmla="*/ 84 w 149"/>
                <a:gd name="T9" fmla="*/ 104 h 149"/>
                <a:gd name="T10" fmla="*/ 65 w 149"/>
                <a:gd name="T11" fmla="*/ 104 h 149"/>
                <a:gd name="T12" fmla="*/ 88 w 149"/>
                <a:gd name="T13" fmla="*/ 82 h 149"/>
                <a:gd name="T14" fmla="*/ 36 w 149"/>
                <a:gd name="T15" fmla="*/ 82 h 149"/>
                <a:gd name="T16" fmla="*/ 36 w 149"/>
                <a:gd name="T17" fmla="*/ 67 h 149"/>
                <a:gd name="T18" fmla="*/ 88 w 149"/>
                <a:gd name="T19" fmla="*/ 67 h 149"/>
                <a:gd name="T20" fmla="*/ 74 w 149"/>
                <a:gd name="T21" fmla="*/ 9 h 149"/>
                <a:gd name="T22" fmla="*/ 140 w 149"/>
                <a:gd name="T23" fmla="*/ 75 h 149"/>
                <a:gd name="T24" fmla="*/ 74 w 149"/>
                <a:gd name="T25" fmla="*/ 140 h 149"/>
                <a:gd name="T26" fmla="*/ 9 w 149"/>
                <a:gd name="T27" fmla="*/ 75 h 149"/>
                <a:gd name="T28" fmla="*/ 74 w 149"/>
                <a:gd name="T29" fmla="*/ 9 h 149"/>
                <a:gd name="T30" fmla="*/ 74 w 149"/>
                <a:gd name="T31" fmla="*/ 0 h 149"/>
                <a:gd name="T32" fmla="*/ 0 w 149"/>
                <a:gd name="T33" fmla="*/ 75 h 149"/>
                <a:gd name="T34" fmla="*/ 74 w 149"/>
                <a:gd name="T35" fmla="*/ 149 h 149"/>
                <a:gd name="T36" fmla="*/ 149 w 149"/>
                <a:gd name="T37" fmla="*/ 75 h 149"/>
                <a:gd name="T38" fmla="*/ 74 w 149"/>
                <a:gd name="T3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9" h="149">
                  <a:moveTo>
                    <a:pt x="88" y="67"/>
                  </a:moveTo>
                  <a:cubicBezTo>
                    <a:pt x="65" y="46"/>
                    <a:pt x="65" y="46"/>
                    <a:pt x="65" y="46"/>
                  </a:cubicBezTo>
                  <a:cubicBezTo>
                    <a:pt x="84" y="46"/>
                    <a:pt x="84" y="46"/>
                    <a:pt x="84" y="46"/>
                  </a:cubicBezTo>
                  <a:cubicBezTo>
                    <a:pt x="115" y="75"/>
                    <a:pt x="115" y="75"/>
                    <a:pt x="115" y="75"/>
                  </a:cubicBezTo>
                  <a:cubicBezTo>
                    <a:pt x="84" y="104"/>
                    <a:pt x="84" y="104"/>
                    <a:pt x="84" y="104"/>
                  </a:cubicBezTo>
                  <a:cubicBezTo>
                    <a:pt x="65" y="104"/>
                    <a:pt x="65" y="104"/>
                    <a:pt x="65" y="104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67"/>
                    <a:pt x="36" y="67"/>
                    <a:pt x="36" y="67"/>
                  </a:cubicBezTo>
                  <a:lnTo>
                    <a:pt x="88" y="67"/>
                  </a:lnTo>
                  <a:close/>
                  <a:moveTo>
                    <a:pt x="74" y="9"/>
                  </a:moveTo>
                  <a:cubicBezTo>
                    <a:pt x="110" y="9"/>
                    <a:pt x="140" y="39"/>
                    <a:pt x="140" y="75"/>
                  </a:cubicBezTo>
                  <a:cubicBezTo>
                    <a:pt x="140" y="111"/>
                    <a:pt x="110" y="140"/>
                    <a:pt x="74" y="140"/>
                  </a:cubicBezTo>
                  <a:cubicBezTo>
                    <a:pt x="38" y="140"/>
                    <a:pt x="9" y="111"/>
                    <a:pt x="9" y="75"/>
                  </a:cubicBezTo>
                  <a:cubicBezTo>
                    <a:pt x="9" y="39"/>
                    <a:pt x="38" y="9"/>
                    <a:pt x="74" y="9"/>
                  </a:cubicBezTo>
                  <a:moveTo>
                    <a:pt x="74" y="0"/>
                  </a:moveTo>
                  <a:cubicBezTo>
                    <a:pt x="33" y="0"/>
                    <a:pt x="0" y="33"/>
                    <a:pt x="0" y="75"/>
                  </a:cubicBezTo>
                  <a:cubicBezTo>
                    <a:pt x="0" y="116"/>
                    <a:pt x="33" y="149"/>
                    <a:pt x="74" y="149"/>
                  </a:cubicBezTo>
                  <a:cubicBezTo>
                    <a:pt x="116" y="149"/>
                    <a:pt x="149" y="116"/>
                    <a:pt x="149" y="75"/>
                  </a:cubicBezTo>
                  <a:cubicBezTo>
                    <a:pt x="149" y="33"/>
                    <a:pt x="116" y="0"/>
                    <a:pt x="74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15" name="Next button" title="Next button">
              <a:hlinkClick r:id="" action="ppaction://hlinkshowjump?jump=nextslide"/>
            </p:cNvPr>
            <p:cNvSpPr/>
            <p:nvPr/>
          </p:nvSpPr>
          <p:spPr>
            <a:xfrm>
              <a:off x="9791700" y="1358900"/>
              <a:ext cx="3429000" cy="3581400"/>
            </a:xfrm>
            <a:prstGeom prst="rect">
              <a:avLst/>
            </a:prstGeom>
            <a:solidFill>
              <a:srgbClr val="5B9BD5">
                <a:alpha val="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Exit button" title="Exit button">
            <a:hlinkClick r:id="" action="ppaction://hlinkshowjump?jump=endshow"/>
          </p:cNvPr>
          <p:cNvSpPr>
            <a:spLocks noEditPoints="1"/>
          </p:cNvSpPr>
          <p:nvPr/>
        </p:nvSpPr>
        <p:spPr bwMode="black">
          <a:xfrm>
            <a:off x="11842405" y="92157"/>
            <a:ext cx="234787" cy="234787"/>
          </a:xfrm>
          <a:custGeom>
            <a:avLst/>
            <a:gdLst>
              <a:gd name="T0" fmla="*/ 99 w 150"/>
              <a:gd name="T1" fmla="*/ 106 h 150"/>
              <a:gd name="T2" fmla="*/ 75 w 150"/>
              <a:gd name="T3" fmla="*/ 83 h 150"/>
              <a:gd name="T4" fmla="*/ 52 w 150"/>
              <a:gd name="T5" fmla="*/ 106 h 150"/>
              <a:gd name="T6" fmla="*/ 44 w 150"/>
              <a:gd name="T7" fmla="*/ 98 h 150"/>
              <a:gd name="T8" fmla="*/ 67 w 150"/>
              <a:gd name="T9" fmla="*/ 75 h 150"/>
              <a:gd name="T10" fmla="*/ 44 w 150"/>
              <a:gd name="T11" fmla="*/ 51 h 150"/>
              <a:gd name="T12" fmla="*/ 52 w 150"/>
              <a:gd name="T13" fmla="*/ 43 h 150"/>
              <a:gd name="T14" fmla="*/ 75 w 150"/>
              <a:gd name="T15" fmla="*/ 66 h 150"/>
              <a:gd name="T16" fmla="*/ 98 w 150"/>
              <a:gd name="T17" fmla="*/ 43 h 150"/>
              <a:gd name="T18" fmla="*/ 107 w 150"/>
              <a:gd name="T19" fmla="*/ 52 h 150"/>
              <a:gd name="T20" fmla="*/ 84 w 150"/>
              <a:gd name="T21" fmla="*/ 75 h 150"/>
              <a:gd name="T22" fmla="*/ 107 w 150"/>
              <a:gd name="T23" fmla="*/ 98 h 150"/>
              <a:gd name="T24" fmla="*/ 99 w 150"/>
              <a:gd name="T25" fmla="*/ 106 h 150"/>
              <a:gd name="T26" fmla="*/ 150 w 150"/>
              <a:gd name="T27" fmla="*/ 75 h 150"/>
              <a:gd name="T28" fmla="*/ 75 w 150"/>
              <a:gd name="T29" fmla="*/ 0 h 150"/>
              <a:gd name="T30" fmla="*/ 0 w 150"/>
              <a:gd name="T31" fmla="*/ 75 h 150"/>
              <a:gd name="T32" fmla="*/ 75 w 150"/>
              <a:gd name="T33" fmla="*/ 150 h 150"/>
              <a:gd name="T34" fmla="*/ 150 w 150"/>
              <a:gd name="T35" fmla="*/ 75 h 150"/>
              <a:gd name="T36" fmla="*/ 141 w 150"/>
              <a:gd name="T37" fmla="*/ 75 h 150"/>
              <a:gd name="T38" fmla="*/ 75 w 150"/>
              <a:gd name="T39" fmla="*/ 140 h 150"/>
              <a:gd name="T40" fmla="*/ 10 w 150"/>
              <a:gd name="T41" fmla="*/ 75 h 150"/>
              <a:gd name="T42" fmla="*/ 75 w 150"/>
              <a:gd name="T43" fmla="*/ 9 h 150"/>
              <a:gd name="T44" fmla="*/ 141 w 150"/>
              <a:gd name="T45" fmla="*/ 75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0" h="150">
                <a:moveTo>
                  <a:pt x="99" y="106"/>
                </a:moveTo>
                <a:cubicBezTo>
                  <a:pt x="75" y="83"/>
                  <a:pt x="75" y="83"/>
                  <a:pt x="75" y="83"/>
                </a:cubicBezTo>
                <a:cubicBezTo>
                  <a:pt x="52" y="106"/>
                  <a:pt x="52" y="106"/>
                  <a:pt x="52" y="106"/>
                </a:cubicBezTo>
                <a:cubicBezTo>
                  <a:pt x="44" y="98"/>
                  <a:pt x="44" y="98"/>
                  <a:pt x="44" y="98"/>
                </a:cubicBezTo>
                <a:cubicBezTo>
                  <a:pt x="67" y="75"/>
                  <a:pt x="67" y="75"/>
                  <a:pt x="67" y="75"/>
                </a:cubicBezTo>
                <a:cubicBezTo>
                  <a:pt x="44" y="51"/>
                  <a:pt x="44" y="51"/>
                  <a:pt x="44" y="51"/>
                </a:cubicBezTo>
                <a:cubicBezTo>
                  <a:pt x="52" y="43"/>
                  <a:pt x="52" y="43"/>
                  <a:pt x="52" y="43"/>
                </a:cubicBezTo>
                <a:cubicBezTo>
                  <a:pt x="75" y="66"/>
                  <a:pt x="75" y="66"/>
                  <a:pt x="75" y="66"/>
                </a:cubicBezTo>
                <a:cubicBezTo>
                  <a:pt x="98" y="43"/>
                  <a:pt x="98" y="43"/>
                  <a:pt x="98" y="43"/>
                </a:cubicBezTo>
                <a:cubicBezTo>
                  <a:pt x="107" y="52"/>
                  <a:pt x="107" y="52"/>
                  <a:pt x="107" y="52"/>
                </a:cubicBezTo>
                <a:cubicBezTo>
                  <a:pt x="84" y="75"/>
                  <a:pt x="84" y="75"/>
                  <a:pt x="84" y="75"/>
                </a:cubicBezTo>
                <a:cubicBezTo>
                  <a:pt x="107" y="98"/>
                  <a:pt x="107" y="98"/>
                  <a:pt x="107" y="98"/>
                </a:cubicBezTo>
                <a:lnTo>
                  <a:pt x="99" y="106"/>
                </a:lnTo>
                <a:close/>
                <a:moveTo>
                  <a:pt x="150" y="75"/>
                </a:moveTo>
                <a:cubicBezTo>
                  <a:pt x="150" y="33"/>
                  <a:pt x="117" y="0"/>
                  <a:pt x="75" y="0"/>
                </a:cubicBezTo>
                <a:cubicBezTo>
                  <a:pt x="34" y="0"/>
                  <a:pt x="0" y="33"/>
                  <a:pt x="0" y="75"/>
                </a:cubicBezTo>
                <a:cubicBezTo>
                  <a:pt x="0" y="116"/>
                  <a:pt x="34" y="150"/>
                  <a:pt x="75" y="150"/>
                </a:cubicBezTo>
                <a:cubicBezTo>
                  <a:pt x="117" y="150"/>
                  <a:pt x="150" y="116"/>
                  <a:pt x="150" y="75"/>
                </a:cubicBezTo>
                <a:close/>
                <a:moveTo>
                  <a:pt x="141" y="75"/>
                </a:moveTo>
                <a:cubicBezTo>
                  <a:pt x="141" y="111"/>
                  <a:pt x="111" y="140"/>
                  <a:pt x="75" y="140"/>
                </a:cubicBezTo>
                <a:cubicBezTo>
                  <a:pt x="39" y="140"/>
                  <a:pt x="10" y="111"/>
                  <a:pt x="10" y="75"/>
                </a:cubicBezTo>
                <a:cubicBezTo>
                  <a:pt x="10" y="38"/>
                  <a:pt x="39" y="9"/>
                  <a:pt x="75" y="9"/>
                </a:cubicBezTo>
                <a:cubicBezTo>
                  <a:pt x="111" y="9"/>
                  <a:pt x="141" y="38"/>
                  <a:pt x="141" y="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  <p:sp>
        <p:nvSpPr>
          <p:cNvPr id="9" name="Main textbox"/>
          <p:cNvSpPr txBox="1"/>
          <p:nvPr/>
        </p:nvSpPr>
        <p:spPr>
          <a:xfrm>
            <a:off x="4294834" y="6214684"/>
            <a:ext cx="7782358" cy="63094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ts val="4200"/>
              </a:lnSpc>
            </a:pPr>
            <a:r>
              <a:rPr lang="en-US" sz="1200" smtClean="0">
                <a:solidFill>
                  <a:srgbClr val="FFFFFF"/>
                </a:solidFill>
                <a:latin typeface="Segoe UI Light" pitchFamily="34" charset="0"/>
                <a:ea typeface="Segoe UI" pitchFamily="34" charset="0"/>
                <a:cs typeface="Segoe UI" pitchFamily="34" charset="0"/>
                <a:sym typeface="Gill Sans" charset="0"/>
              </a:rPr>
              <a:t>UPT. Pusat Teknologi Informasi dan Komunikasi UM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729" y="6450466"/>
            <a:ext cx="354233" cy="34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50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“Hello” slide</a:t>
            </a:r>
            <a:endParaRPr lang="en-US" dirty="0"/>
          </a:p>
        </p:txBody>
      </p:sp>
      <p:sp>
        <p:nvSpPr>
          <p:cNvPr id="4" name="Sun image" title="Sun Icon"/>
          <p:cNvSpPr>
            <a:spLocks noEditPoints="1"/>
          </p:cNvSpPr>
          <p:nvPr/>
        </p:nvSpPr>
        <p:spPr bwMode="black">
          <a:xfrm>
            <a:off x="1343025" y="1818494"/>
            <a:ext cx="1527796" cy="1527796"/>
          </a:xfrm>
          <a:custGeom>
            <a:avLst/>
            <a:gdLst>
              <a:gd name="T0" fmla="*/ 77 w 154"/>
              <a:gd name="T1" fmla="*/ 98 h 153"/>
              <a:gd name="T2" fmla="*/ 77 w 154"/>
              <a:gd name="T3" fmla="*/ 55 h 153"/>
              <a:gd name="T4" fmla="*/ 77 w 154"/>
              <a:gd name="T5" fmla="*/ 0 h 153"/>
              <a:gd name="T6" fmla="*/ 77 w 154"/>
              <a:gd name="T7" fmla="*/ 153 h 153"/>
              <a:gd name="T8" fmla="*/ 77 w 154"/>
              <a:gd name="T9" fmla="*/ 0 h 153"/>
              <a:gd name="T10" fmla="*/ 10 w 154"/>
              <a:gd name="T11" fmla="*/ 77 h 153"/>
              <a:gd name="T12" fmla="*/ 144 w 154"/>
              <a:gd name="T13" fmla="*/ 77 h 153"/>
              <a:gd name="T14" fmla="*/ 53 w 154"/>
              <a:gd name="T15" fmla="*/ 60 h 153"/>
              <a:gd name="T16" fmla="*/ 52 w 154"/>
              <a:gd name="T17" fmla="*/ 45 h 153"/>
              <a:gd name="T18" fmla="*/ 45 w 154"/>
              <a:gd name="T19" fmla="*/ 52 h 153"/>
              <a:gd name="T20" fmla="*/ 77 w 154"/>
              <a:gd name="T21" fmla="*/ 48 h 153"/>
              <a:gd name="T22" fmla="*/ 82 w 154"/>
              <a:gd name="T23" fmla="*/ 37 h 153"/>
              <a:gd name="T24" fmla="*/ 72 w 154"/>
              <a:gd name="T25" fmla="*/ 37 h 153"/>
              <a:gd name="T26" fmla="*/ 77 w 154"/>
              <a:gd name="T27" fmla="*/ 48 h 153"/>
              <a:gd name="T28" fmla="*/ 108 w 154"/>
              <a:gd name="T29" fmla="*/ 52 h 153"/>
              <a:gd name="T30" fmla="*/ 102 w 154"/>
              <a:gd name="T31" fmla="*/ 45 h 153"/>
              <a:gd name="T32" fmla="*/ 100 w 154"/>
              <a:gd name="T33" fmla="*/ 60 h 153"/>
              <a:gd name="T34" fmla="*/ 45 w 154"/>
              <a:gd name="T35" fmla="*/ 101 h 153"/>
              <a:gd name="T36" fmla="*/ 48 w 154"/>
              <a:gd name="T37" fmla="*/ 110 h 153"/>
              <a:gd name="T38" fmla="*/ 60 w 154"/>
              <a:gd name="T39" fmla="*/ 100 h 153"/>
              <a:gd name="T40" fmla="*/ 117 w 154"/>
              <a:gd name="T41" fmla="*/ 72 h 153"/>
              <a:gd name="T42" fmla="*/ 106 w 154"/>
              <a:gd name="T43" fmla="*/ 77 h 153"/>
              <a:gd name="T44" fmla="*/ 117 w 154"/>
              <a:gd name="T45" fmla="*/ 81 h 153"/>
              <a:gd name="T46" fmla="*/ 117 w 154"/>
              <a:gd name="T47" fmla="*/ 72 h 153"/>
              <a:gd name="T48" fmla="*/ 48 w 154"/>
              <a:gd name="T49" fmla="*/ 72 h 153"/>
              <a:gd name="T50" fmla="*/ 32 w 154"/>
              <a:gd name="T51" fmla="*/ 77 h 153"/>
              <a:gd name="T52" fmla="*/ 48 w 154"/>
              <a:gd name="T53" fmla="*/ 81 h 153"/>
              <a:gd name="T54" fmla="*/ 100 w 154"/>
              <a:gd name="T55" fmla="*/ 93 h 153"/>
              <a:gd name="T56" fmla="*/ 102 w 154"/>
              <a:gd name="T57" fmla="*/ 108 h 153"/>
              <a:gd name="T58" fmla="*/ 108 w 154"/>
              <a:gd name="T59" fmla="*/ 108 h 153"/>
              <a:gd name="T60" fmla="*/ 100 w 154"/>
              <a:gd name="T61" fmla="*/ 93 h 153"/>
              <a:gd name="T62" fmla="*/ 72 w 154"/>
              <a:gd name="T63" fmla="*/ 105 h 153"/>
              <a:gd name="T64" fmla="*/ 77 w 154"/>
              <a:gd name="T65" fmla="*/ 121 h 153"/>
              <a:gd name="T66" fmla="*/ 82 w 154"/>
              <a:gd name="T67" fmla="*/ 105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54" h="153">
                <a:moveTo>
                  <a:pt x="98" y="77"/>
                </a:moveTo>
                <a:cubicBezTo>
                  <a:pt x="98" y="89"/>
                  <a:pt x="89" y="98"/>
                  <a:pt x="77" y="98"/>
                </a:cubicBezTo>
                <a:cubicBezTo>
                  <a:pt x="65" y="98"/>
                  <a:pt x="55" y="89"/>
                  <a:pt x="55" y="77"/>
                </a:cubicBezTo>
                <a:cubicBezTo>
                  <a:pt x="55" y="65"/>
                  <a:pt x="65" y="55"/>
                  <a:pt x="77" y="55"/>
                </a:cubicBezTo>
                <a:cubicBezTo>
                  <a:pt x="89" y="55"/>
                  <a:pt x="98" y="65"/>
                  <a:pt x="98" y="77"/>
                </a:cubicBezTo>
                <a:close/>
                <a:moveTo>
                  <a:pt x="77" y="0"/>
                </a:moveTo>
                <a:cubicBezTo>
                  <a:pt x="119" y="0"/>
                  <a:pt x="154" y="34"/>
                  <a:pt x="154" y="77"/>
                </a:cubicBezTo>
                <a:cubicBezTo>
                  <a:pt x="154" y="119"/>
                  <a:pt x="119" y="153"/>
                  <a:pt x="77" y="153"/>
                </a:cubicBezTo>
                <a:cubicBezTo>
                  <a:pt x="34" y="153"/>
                  <a:pt x="0" y="119"/>
                  <a:pt x="0" y="77"/>
                </a:cubicBezTo>
                <a:cubicBezTo>
                  <a:pt x="0" y="34"/>
                  <a:pt x="34" y="0"/>
                  <a:pt x="77" y="0"/>
                </a:cubicBezTo>
                <a:moveTo>
                  <a:pt x="77" y="9"/>
                </a:moveTo>
                <a:cubicBezTo>
                  <a:pt x="40" y="9"/>
                  <a:pt x="10" y="39"/>
                  <a:pt x="10" y="77"/>
                </a:cubicBezTo>
                <a:cubicBezTo>
                  <a:pt x="10" y="114"/>
                  <a:pt x="40" y="144"/>
                  <a:pt x="77" y="144"/>
                </a:cubicBezTo>
                <a:cubicBezTo>
                  <a:pt x="114" y="144"/>
                  <a:pt x="144" y="114"/>
                  <a:pt x="144" y="77"/>
                </a:cubicBezTo>
                <a:cubicBezTo>
                  <a:pt x="144" y="39"/>
                  <a:pt x="114" y="9"/>
                  <a:pt x="77" y="9"/>
                </a:cubicBezTo>
                <a:moveTo>
                  <a:pt x="53" y="60"/>
                </a:moveTo>
                <a:cubicBezTo>
                  <a:pt x="55" y="57"/>
                  <a:pt x="57" y="55"/>
                  <a:pt x="60" y="53"/>
                </a:cubicBezTo>
                <a:cubicBezTo>
                  <a:pt x="52" y="45"/>
                  <a:pt x="52" y="45"/>
                  <a:pt x="52" y="45"/>
                </a:cubicBezTo>
                <a:cubicBezTo>
                  <a:pt x="50" y="43"/>
                  <a:pt x="47" y="43"/>
                  <a:pt x="45" y="45"/>
                </a:cubicBezTo>
                <a:cubicBezTo>
                  <a:pt x="43" y="47"/>
                  <a:pt x="43" y="50"/>
                  <a:pt x="45" y="52"/>
                </a:cubicBezTo>
                <a:lnTo>
                  <a:pt x="53" y="60"/>
                </a:lnTo>
                <a:close/>
                <a:moveTo>
                  <a:pt x="77" y="48"/>
                </a:moveTo>
                <a:cubicBezTo>
                  <a:pt x="78" y="48"/>
                  <a:pt x="80" y="48"/>
                  <a:pt x="82" y="48"/>
                </a:cubicBezTo>
                <a:cubicBezTo>
                  <a:pt x="82" y="37"/>
                  <a:pt x="82" y="37"/>
                  <a:pt x="82" y="37"/>
                </a:cubicBezTo>
                <a:cubicBezTo>
                  <a:pt x="82" y="34"/>
                  <a:pt x="79" y="32"/>
                  <a:pt x="77" y="32"/>
                </a:cubicBezTo>
                <a:cubicBezTo>
                  <a:pt x="74" y="32"/>
                  <a:pt x="72" y="34"/>
                  <a:pt x="72" y="37"/>
                </a:cubicBezTo>
                <a:cubicBezTo>
                  <a:pt x="72" y="48"/>
                  <a:pt x="72" y="48"/>
                  <a:pt x="72" y="48"/>
                </a:cubicBezTo>
                <a:cubicBezTo>
                  <a:pt x="74" y="48"/>
                  <a:pt x="75" y="48"/>
                  <a:pt x="77" y="48"/>
                </a:cubicBezTo>
                <a:close/>
                <a:moveTo>
                  <a:pt x="100" y="60"/>
                </a:moveTo>
                <a:cubicBezTo>
                  <a:pt x="108" y="52"/>
                  <a:pt x="108" y="52"/>
                  <a:pt x="108" y="52"/>
                </a:cubicBezTo>
                <a:cubicBezTo>
                  <a:pt x="110" y="50"/>
                  <a:pt x="110" y="47"/>
                  <a:pt x="108" y="45"/>
                </a:cubicBezTo>
                <a:cubicBezTo>
                  <a:pt x="107" y="43"/>
                  <a:pt x="104" y="43"/>
                  <a:pt x="102" y="45"/>
                </a:cubicBezTo>
                <a:cubicBezTo>
                  <a:pt x="93" y="53"/>
                  <a:pt x="93" y="53"/>
                  <a:pt x="93" y="53"/>
                </a:cubicBezTo>
                <a:cubicBezTo>
                  <a:pt x="96" y="55"/>
                  <a:pt x="98" y="57"/>
                  <a:pt x="100" y="60"/>
                </a:cubicBezTo>
                <a:close/>
                <a:moveTo>
                  <a:pt x="53" y="93"/>
                </a:moveTo>
                <a:cubicBezTo>
                  <a:pt x="45" y="101"/>
                  <a:pt x="45" y="101"/>
                  <a:pt x="45" y="101"/>
                </a:cubicBezTo>
                <a:cubicBezTo>
                  <a:pt x="43" y="103"/>
                  <a:pt x="43" y="106"/>
                  <a:pt x="45" y="108"/>
                </a:cubicBezTo>
                <a:cubicBezTo>
                  <a:pt x="46" y="109"/>
                  <a:pt x="47" y="110"/>
                  <a:pt x="48" y="110"/>
                </a:cubicBezTo>
                <a:cubicBezTo>
                  <a:pt x="50" y="110"/>
                  <a:pt x="51" y="109"/>
                  <a:pt x="52" y="108"/>
                </a:cubicBezTo>
                <a:cubicBezTo>
                  <a:pt x="60" y="100"/>
                  <a:pt x="60" y="100"/>
                  <a:pt x="60" y="100"/>
                </a:cubicBezTo>
                <a:cubicBezTo>
                  <a:pt x="57" y="98"/>
                  <a:pt x="55" y="96"/>
                  <a:pt x="53" y="93"/>
                </a:cubicBezTo>
                <a:close/>
                <a:moveTo>
                  <a:pt x="117" y="72"/>
                </a:moveTo>
                <a:cubicBezTo>
                  <a:pt x="105" y="72"/>
                  <a:pt x="105" y="72"/>
                  <a:pt x="105" y="72"/>
                </a:cubicBezTo>
                <a:cubicBezTo>
                  <a:pt x="105" y="73"/>
                  <a:pt x="106" y="75"/>
                  <a:pt x="106" y="77"/>
                </a:cubicBezTo>
                <a:cubicBezTo>
                  <a:pt x="106" y="78"/>
                  <a:pt x="105" y="80"/>
                  <a:pt x="105" y="81"/>
                </a:cubicBezTo>
                <a:cubicBezTo>
                  <a:pt x="117" y="81"/>
                  <a:pt x="117" y="81"/>
                  <a:pt x="117" y="81"/>
                </a:cubicBezTo>
                <a:cubicBezTo>
                  <a:pt x="119" y="81"/>
                  <a:pt x="122" y="79"/>
                  <a:pt x="122" y="77"/>
                </a:cubicBezTo>
                <a:cubicBezTo>
                  <a:pt x="122" y="74"/>
                  <a:pt x="119" y="72"/>
                  <a:pt x="117" y="72"/>
                </a:cubicBezTo>
                <a:close/>
                <a:moveTo>
                  <a:pt x="48" y="77"/>
                </a:moveTo>
                <a:cubicBezTo>
                  <a:pt x="48" y="75"/>
                  <a:pt x="48" y="73"/>
                  <a:pt x="48" y="72"/>
                </a:cubicBezTo>
                <a:cubicBezTo>
                  <a:pt x="37" y="72"/>
                  <a:pt x="37" y="72"/>
                  <a:pt x="37" y="72"/>
                </a:cubicBezTo>
                <a:cubicBezTo>
                  <a:pt x="34" y="72"/>
                  <a:pt x="32" y="74"/>
                  <a:pt x="32" y="77"/>
                </a:cubicBezTo>
                <a:cubicBezTo>
                  <a:pt x="32" y="79"/>
                  <a:pt x="34" y="81"/>
                  <a:pt x="37" y="81"/>
                </a:cubicBezTo>
                <a:cubicBezTo>
                  <a:pt x="48" y="81"/>
                  <a:pt x="48" y="81"/>
                  <a:pt x="48" y="81"/>
                </a:cubicBezTo>
                <a:cubicBezTo>
                  <a:pt x="48" y="80"/>
                  <a:pt x="48" y="78"/>
                  <a:pt x="48" y="77"/>
                </a:cubicBezTo>
                <a:close/>
                <a:moveTo>
                  <a:pt x="100" y="93"/>
                </a:moveTo>
                <a:cubicBezTo>
                  <a:pt x="98" y="96"/>
                  <a:pt x="96" y="98"/>
                  <a:pt x="93" y="100"/>
                </a:cubicBezTo>
                <a:cubicBezTo>
                  <a:pt x="102" y="108"/>
                  <a:pt x="102" y="108"/>
                  <a:pt x="102" y="108"/>
                </a:cubicBezTo>
                <a:cubicBezTo>
                  <a:pt x="103" y="109"/>
                  <a:pt x="104" y="110"/>
                  <a:pt x="105" y="110"/>
                </a:cubicBezTo>
                <a:cubicBezTo>
                  <a:pt x="106" y="110"/>
                  <a:pt x="107" y="109"/>
                  <a:pt x="108" y="108"/>
                </a:cubicBezTo>
                <a:cubicBezTo>
                  <a:pt x="110" y="106"/>
                  <a:pt x="110" y="103"/>
                  <a:pt x="108" y="101"/>
                </a:cubicBezTo>
                <a:lnTo>
                  <a:pt x="100" y="93"/>
                </a:lnTo>
                <a:close/>
                <a:moveTo>
                  <a:pt x="77" y="105"/>
                </a:moveTo>
                <a:cubicBezTo>
                  <a:pt x="75" y="105"/>
                  <a:pt x="74" y="105"/>
                  <a:pt x="72" y="105"/>
                </a:cubicBezTo>
                <a:cubicBezTo>
                  <a:pt x="72" y="117"/>
                  <a:pt x="72" y="117"/>
                  <a:pt x="72" y="117"/>
                </a:cubicBezTo>
                <a:cubicBezTo>
                  <a:pt x="72" y="119"/>
                  <a:pt x="74" y="121"/>
                  <a:pt x="77" y="121"/>
                </a:cubicBezTo>
                <a:cubicBezTo>
                  <a:pt x="79" y="121"/>
                  <a:pt x="82" y="119"/>
                  <a:pt x="82" y="117"/>
                </a:cubicBezTo>
                <a:cubicBezTo>
                  <a:pt x="82" y="105"/>
                  <a:pt x="82" y="105"/>
                  <a:pt x="82" y="105"/>
                </a:cubicBezTo>
                <a:cubicBezTo>
                  <a:pt x="80" y="105"/>
                  <a:pt x="78" y="105"/>
                  <a:pt x="77" y="105"/>
                </a:cubicBezTo>
                <a:close/>
              </a:path>
            </a:pathLst>
          </a:custGeom>
          <a:solidFill>
            <a:srgbClr val="EB3C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itle textbox"/>
          <p:cNvSpPr txBox="1"/>
          <p:nvPr/>
        </p:nvSpPr>
        <p:spPr>
          <a:xfrm>
            <a:off x="3156080" y="1719378"/>
            <a:ext cx="84694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4800" dirty="0" smtClean="0">
                <a:solidFill>
                  <a:srgbClr val="EB3C00"/>
                </a:solidFill>
                <a:latin typeface="Segoe UI Light" pitchFamily="34" charset="0"/>
              </a:rPr>
              <a:t>SEO(Search Engine Optimation)</a:t>
            </a:r>
            <a:r>
              <a:rPr lang="en-US" sz="4800" dirty="0" smtClean="0">
                <a:solidFill>
                  <a:srgbClr val="EB3C00"/>
                </a:solidFill>
                <a:latin typeface="Segoe UI Light" pitchFamily="34" charset="0"/>
              </a:rPr>
              <a:t>.</a:t>
            </a:r>
            <a:endParaRPr lang="en-US" sz="4800" dirty="0">
              <a:solidFill>
                <a:srgbClr val="EB3C00"/>
              </a:solidFill>
              <a:latin typeface="Segoe UI Light" pitchFamily="34" charset="0"/>
            </a:endParaRPr>
          </a:p>
        </p:txBody>
      </p:sp>
      <p:sp>
        <p:nvSpPr>
          <p:cNvPr id="6" name="Main textbox"/>
          <p:cNvSpPr txBox="1"/>
          <p:nvPr/>
        </p:nvSpPr>
        <p:spPr>
          <a:xfrm>
            <a:off x="3194180" y="2698031"/>
            <a:ext cx="79576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>
                <a:solidFill>
                  <a:srgbClr val="EB3C00"/>
                </a:solidFill>
                <a:latin typeface="Segoe UI Light" pitchFamily="34" charset="0"/>
              </a:rPr>
              <a:t>C</a:t>
            </a:r>
            <a:r>
              <a:rPr lang="id-ID" sz="2400" dirty="0" smtClean="0">
                <a:solidFill>
                  <a:srgbClr val="EB3C00"/>
                </a:solidFill>
                <a:latin typeface="Segoe UI Light" pitchFamily="34" charset="0"/>
              </a:rPr>
              <a:t>ara </a:t>
            </a:r>
            <a:r>
              <a:rPr lang="id-ID" sz="2400" dirty="0">
                <a:solidFill>
                  <a:srgbClr val="EB3C00"/>
                </a:solidFill>
                <a:latin typeface="Segoe UI Light" pitchFamily="34" charset="0"/>
              </a:rPr>
              <a:t>atau teknik untuk membuat situs atau blog kita berada </a:t>
            </a:r>
            <a:endParaRPr lang="id-ID" sz="2400" dirty="0" smtClean="0">
              <a:solidFill>
                <a:srgbClr val="EB3C00"/>
              </a:solidFill>
              <a:latin typeface="Segoe UI Light" pitchFamily="34" charset="0"/>
            </a:endParaRPr>
          </a:p>
          <a:p>
            <a:r>
              <a:rPr lang="id-ID" sz="2400" dirty="0" smtClean="0">
                <a:solidFill>
                  <a:srgbClr val="EB3C00"/>
                </a:solidFill>
                <a:latin typeface="Segoe UI Light" pitchFamily="34" charset="0"/>
              </a:rPr>
              <a:t>pada </a:t>
            </a:r>
            <a:r>
              <a:rPr lang="id-ID" sz="2400" dirty="0">
                <a:solidFill>
                  <a:srgbClr val="EB3C00"/>
                </a:solidFill>
                <a:latin typeface="Segoe UI Light" pitchFamily="34" charset="0"/>
              </a:rPr>
              <a:t>halaman/posisi satu di mesin </a:t>
            </a:r>
            <a:r>
              <a:rPr lang="id-ID" sz="2400" dirty="0" smtClean="0">
                <a:solidFill>
                  <a:srgbClr val="EB3C00"/>
                </a:solidFill>
                <a:latin typeface="Segoe UI Light" pitchFamily="34" charset="0"/>
              </a:rPr>
              <a:t>pencarian</a:t>
            </a:r>
            <a:endParaRPr lang="id-ID" sz="2400" dirty="0">
              <a:solidFill>
                <a:srgbClr val="EB3C00"/>
              </a:solidFill>
              <a:latin typeface="Segoe UI Light" pitchFamily="34" charset="0"/>
            </a:endParaRPr>
          </a:p>
        </p:txBody>
      </p:sp>
      <p:sp>
        <p:nvSpPr>
          <p:cNvPr id="7" name="Next button">
            <a:hlinkClick r:id="" action="ppaction://hlinkshowjump?jump=nextslide"/>
          </p:cNvPr>
          <p:cNvSpPr/>
          <p:nvPr/>
        </p:nvSpPr>
        <p:spPr>
          <a:xfrm>
            <a:off x="9416055" y="4924425"/>
            <a:ext cx="1219201" cy="362624"/>
          </a:xfrm>
          <a:prstGeom prst="rect">
            <a:avLst/>
          </a:prstGeom>
          <a:solidFill>
            <a:srgbClr val="EB3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Segoe UI Light" pitchFamily="34" charset="0"/>
              </a:rPr>
              <a:t>Next</a:t>
            </a:r>
            <a:endParaRPr lang="en-US" dirty="0">
              <a:latin typeface="Segoe UI Light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294834" y="6214684"/>
            <a:ext cx="7782358" cy="630942"/>
            <a:chOff x="4294834" y="6214684"/>
            <a:chExt cx="7782358" cy="630942"/>
          </a:xfrm>
        </p:grpSpPr>
        <p:sp>
          <p:nvSpPr>
            <p:cNvPr id="8" name="Main textbox"/>
            <p:cNvSpPr txBox="1"/>
            <p:nvPr/>
          </p:nvSpPr>
          <p:spPr>
            <a:xfrm>
              <a:off x="4294834" y="6214684"/>
              <a:ext cx="7782358" cy="63094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>
                <a:lnSpc>
                  <a:spcPts val="4200"/>
                </a:lnSpc>
              </a:pPr>
              <a:r>
                <a:rPr lang="en-US" sz="1200" smtClean="0">
                  <a:solidFill>
                    <a:srgbClr val="C73202"/>
                  </a:solidFill>
                  <a:latin typeface="Segoe UI Light" pitchFamily="34" charset="0"/>
                  <a:ea typeface="Segoe UI" pitchFamily="34" charset="0"/>
                  <a:cs typeface="Segoe UI" pitchFamily="34" charset="0"/>
                  <a:sym typeface="Gill Sans" charset="0"/>
                </a:rPr>
                <a:t>UPT. Pusat Teknologi Informasi dan Komunikasi UM</a:t>
              </a: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3729" y="6450466"/>
              <a:ext cx="354233" cy="3452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7591459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in section</a:t>
            </a:r>
            <a:endParaRPr lang="en-US" dirty="0"/>
          </a:p>
        </p:txBody>
      </p:sp>
      <p:sp>
        <p:nvSpPr>
          <p:cNvPr id="12" name="Section title"/>
          <p:cNvSpPr txBox="1"/>
          <p:nvPr/>
        </p:nvSpPr>
        <p:spPr>
          <a:xfrm>
            <a:off x="600575" y="13612"/>
            <a:ext cx="1070698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0"/>
              </a:lnSpc>
            </a:pPr>
            <a:r>
              <a:rPr lang="id-ID" sz="6000" dirty="0" smtClean="0">
                <a:solidFill>
                  <a:srgbClr val="C73202"/>
                </a:solidFill>
                <a:latin typeface="Segoe UI Light" pitchFamily="34" charset="0"/>
                <a:ea typeface="Segoe UI" pitchFamily="34" charset="0"/>
                <a:cs typeface="Segoe UI Light" pitchFamily="34" charset="0"/>
                <a:sym typeface="Gill Sans" charset="0"/>
              </a:rPr>
              <a:t>Basic SEO</a:t>
            </a:r>
            <a:endParaRPr lang="en-US" sz="6000" dirty="0">
              <a:solidFill>
                <a:srgbClr val="C73202"/>
              </a:solidFill>
              <a:latin typeface="Segoe UI Light" pitchFamily="34" charset="0"/>
              <a:ea typeface="Segoe UI" pitchFamily="34" charset="0"/>
              <a:cs typeface="Segoe UI Light" pitchFamily="34" charset="0"/>
              <a:sym typeface="Gill Sans" charset="0"/>
            </a:endParaRPr>
          </a:p>
        </p:txBody>
      </p:sp>
      <p:grpSp>
        <p:nvGrpSpPr>
          <p:cNvPr id="32" name="Back button group" title="Back button group"/>
          <p:cNvGrpSpPr/>
          <p:nvPr/>
        </p:nvGrpSpPr>
        <p:grpSpPr>
          <a:xfrm>
            <a:off x="600575" y="6385763"/>
            <a:ext cx="1528175" cy="253916"/>
            <a:chOff x="600575" y="6385763"/>
            <a:chExt cx="1528175" cy="253916"/>
          </a:xfrm>
        </p:grpSpPr>
        <p:sp>
          <p:nvSpPr>
            <p:cNvPr id="33" name="Back arrow"/>
            <p:cNvSpPr/>
            <p:nvPr/>
          </p:nvSpPr>
          <p:spPr>
            <a:xfrm rot="16200000">
              <a:off x="611830" y="6467001"/>
              <a:ext cx="164592" cy="91440"/>
            </a:xfrm>
            <a:prstGeom prst="triangle">
              <a:avLst/>
            </a:prstGeom>
            <a:solidFill>
              <a:srgbClr val="7671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Back text"/>
            <p:cNvSpPr txBox="1"/>
            <p:nvPr/>
          </p:nvSpPr>
          <p:spPr>
            <a:xfrm>
              <a:off x="747758" y="6385763"/>
              <a:ext cx="138099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latin typeface="Segoe" panose="020B0502040504020203" pitchFamily="34" charset="0"/>
                </a:rPr>
                <a:t>Back</a:t>
              </a:r>
              <a:endParaRPr lang="en-US" sz="1050" dirty="0">
                <a:latin typeface="Segoe" panose="020B0502040504020203" pitchFamily="34" charset="0"/>
              </a:endParaRPr>
            </a:p>
          </p:txBody>
        </p:sp>
        <p:sp>
          <p:nvSpPr>
            <p:cNvPr id="35" name="Back button">
              <a:hlinkClick r:id="" action="ppaction://hlinkshowjump?jump=previousslide"/>
            </p:cNvPr>
            <p:cNvSpPr/>
            <p:nvPr/>
          </p:nvSpPr>
          <p:spPr>
            <a:xfrm>
              <a:off x="600575" y="6390998"/>
              <a:ext cx="564356" cy="243128"/>
            </a:xfrm>
            <a:prstGeom prst="rect">
              <a:avLst/>
            </a:prstGeom>
            <a:solidFill>
              <a:srgbClr val="5B9BD5">
                <a:alpha val="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Next button group" descr="Group containing an arrow and next button&#10;" title="Next button group"/>
          <p:cNvGrpSpPr/>
          <p:nvPr/>
        </p:nvGrpSpPr>
        <p:grpSpPr>
          <a:xfrm>
            <a:off x="9791700" y="1358900"/>
            <a:ext cx="3429000" cy="3581400"/>
            <a:chOff x="9791700" y="1358900"/>
            <a:chExt cx="3429000" cy="3581400"/>
          </a:xfrm>
        </p:grpSpPr>
        <p:sp>
          <p:nvSpPr>
            <p:cNvPr id="7" name="Arrow" title="Next arrow"/>
            <p:cNvSpPr>
              <a:spLocks noEditPoints="1"/>
            </p:cNvSpPr>
            <p:nvPr/>
          </p:nvSpPr>
          <p:spPr bwMode="black">
            <a:xfrm>
              <a:off x="10031233" y="1712915"/>
              <a:ext cx="2989443" cy="3001588"/>
            </a:xfrm>
            <a:custGeom>
              <a:avLst/>
              <a:gdLst>
                <a:gd name="T0" fmla="*/ 88 w 149"/>
                <a:gd name="T1" fmla="*/ 67 h 149"/>
                <a:gd name="T2" fmla="*/ 65 w 149"/>
                <a:gd name="T3" fmla="*/ 46 h 149"/>
                <a:gd name="T4" fmla="*/ 84 w 149"/>
                <a:gd name="T5" fmla="*/ 46 h 149"/>
                <a:gd name="T6" fmla="*/ 115 w 149"/>
                <a:gd name="T7" fmla="*/ 75 h 149"/>
                <a:gd name="T8" fmla="*/ 84 w 149"/>
                <a:gd name="T9" fmla="*/ 104 h 149"/>
                <a:gd name="T10" fmla="*/ 65 w 149"/>
                <a:gd name="T11" fmla="*/ 104 h 149"/>
                <a:gd name="T12" fmla="*/ 88 w 149"/>
                <a:gd name="T13" fmla="*/ 82 h 149"/>
                <a:gd name="T14" fmla="*/ 36 w 149"/>
                <a:gd name="T15" fmla="*/ 82 h 149"/>
                <a:gd name="T16" fmla="*/ 36 w 149"/>
                <a:gd name="T17" fmla="*/ 67 h 149"/>
                <a:gd name="T18" fmla="*/ 88 w 149"/>
                <a:gd name="T19" fmla="*/ 67 h 149"/>
                <a:gd name="T20" fmla="*/ 74 w 149"/>
                <a:gd name="T21" fmla="*/ 9 h 149"/>
                <a:gd name="T22" fmla="*/ 140 w 149"/>
                <a:gd name="T23" fmla="*/ 75 h 149"/>
                <a:gd name="T24" fmla="*/ 74 w 149"/>
                <a:gd name="T25" fmla="*/ 140 h 149"/>
                <a:gd name="T26" fmla="*/ 9 w 149"/>
                <a:gd name="T27" fmla="*/ 75 h 149"/>
                <a:gd name="T28" fmla="*/ 74 w 149"/>
                <a:gd name="T29" fmla="*/ 9 h 149"/>
                <a:gd name="T30" fmla="*/ 74 w 149"/>
                <a:gd name="T31" fmla="*/ 0 h 149"/>
                <a:gd name="T32" fmla="*/ 0 w 149"/>
                <a:gd name="T33" fmla="*/ 75 h 149"/>
                <a:gd name="T34" fmla="*/ 74 w 149"/>
                <a:gd name="T35" fmla="*/ 149 h 149"/>
                <a:gd name="T36" fmla="*/ 149 w 149"/>
                <a:gd name="T37" fmla="*/ 75 h 149"/>
                <a:gd name="T38" fmla="*/ 74 w 149"/>
                <a:gd name="T3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9" h="149">
                  <a:moveTo>
                    <a:pt x="88" y="67"/>
                  </a:moveTo>
                  <a:cubicBezTo>
                    <a:pt x="65" y="46"/>
                    <a:pt x="65" y="46"/>
                    <a:pt x="65" y="46"/>
                  </a:cubicBezTo>
                  <a:cubicBezTo>
                    <a:pt x="84" y="46"/>
                    <a:pt x="84" y="46"/>
                    <a:pt x="84" y="46"/>
                  </a:cubicBezTo>
                  <a:cubicBezTo>
                    <a:pt x="115" y="75"/>
                    <a:pt x="115" y="75"/>
                    <a:pt x="115" y="75"/>
                  </a:cubicBezTo>
                  <a:cubicBezTo>
                    <a:pt x="84" y="104"/>
                    <a:pt x="84" y="104"/>
                    <a:pt x="84" y="104"/>
                  </a:cubicBezTo>
                  <a:cubicBezTo>
                    <a:pt x="65" y="104"/>
                    <a:pt x="65" y="104"/>
                    <a:pt x="65" y="104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67"/>
                    <a:pt x="36" y="67"/>
                    <a:pt x="36" y="67"/>
                  </a:cubicBezTo>
                  <a:lnTo>
                    <a:pt x="88" y="67"/>
                  </a:lnTo>
                  <a:close/>
                  <a:moveTo>
                    <a:pt x="74" y="9"/>
                  </a:moveTo>
                  <a:cubicBezTo>
                    <a:pt x="110" y="9"/>
                    <a:pt x="140" y="39"/>
                    <a:pt x="140" y="75"/>
                  </a:cubicBezTo>
                  <a:cubicBezTo>
                    <a:pt x="140" y="111"/>
                    <a:pt x="110" y="140"/>
                    <a:pt x="74" y="140"/>
                  </a:cubicBezTo>
                  <a:cubicBezTo>
                    <a:pt x="38" y="140"/>
                    <a:pt x="9" y="111"/>
                    <a:pt x="9" y="75"/>
                  </a:cubicBezTo>
                  <a:cubicBezTo>
                    <a:pt x="9" y="39"/>
                    <a:pt x="38" y="9"/>
                    <a:pt x="74" y="9"/>
                  </a:cubicBezTo>
                  <a:moveTo>
                    <a:pt x="74" y="0"/>
                  </a:moveTo>
                  <a:cubicBezTo>
                    <a:pt x="33" y="0"/>
                    <a:pt x="0" y="33"/>
                    <a:pt x="0" y="75"/>
                  </a:cubicBezTo>
                  <a:cubicBezTo>
                    <a:pt x="0" y="116"/>
                    <a:pt x="33" y="149"/>
                    <a:pt x="74" y="149"/>
                  </a:cubicBezTo>
                  <a:cubicBezTo>
                    <a:pt x="116" y="149"/>
                    <a:pt x="149" y="116"/>
                    <a:pt x="149" y="75"/>
                  </a:cubicBezTo>
                  <a:cubicBezTo>
                    <a:pt x="149" y="33"/>
                    <a:pt x="116" y="0"/>
                    <a:pt x="74" y="0"/>
                  </a:cubicBezTo>
                </a:path>
              </a:pathLst>
            </a:custGeom>
            <a:solidFill>
              <a:srgbClr val="96969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11" name="Next button" title="Next button">
              <a:hlinkClick r:id="" action="ppaction://hlinkshowjump?jump=nextslide"/>
            </p:cNvPr>
            <p:cNvSpPr/>
            <p:nvPr/>
          </p:nvSpPr>
          <p:spPr>
            <a:xfrm>
              <a:off x="9791700" y="1358900"/>
              <a:ext cx="3429000" cy="3581400"/>
            </a:xfrm>
            <a:prstGeom prst="rect">
              <a:avLst/>
            </a:prstGeom>
            <a:solidFill>
              <a:srgbClr val="5B9BD5">
                <a:alpha val="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Exit button" title="Exit button">
            <a:hlinkClick r:id="" action="ppaction://hlinkshowjump?jump=endshow"/>
          </p:cNvPr>
          <p:cNvSpPr>
            <a:spLocks noEditPoints="1"/>
          </p:cNvSpPr>
          <p:nvPr/>
        </p:nvSpPr>
        <p:spPr bwMode="black">
          <a:xfrm>
            <a:off x="11813831" y="101681"/>
            <a:ext cx="234787" cy="234787"/>
          </a:xfrm>
          <a:custGeom>
            <a:avLst/>
            <a:gdLst>
              <a:gd name="T0" fmla="*/ 99 w 150"/>
              <a:gd name="T1" fmla="*/ 106 h 150"/>
              <a:gd name="T2" fmla="*/ 75 w 150"/>
              <a:gd name="T3" fmla="*/ 83 h 150"/>
              <a:gd name="T4" fmla="*/ 52 w 150"/>
              <a:gd name="T5" fmla="*/ 106 h 150"/>
              <a:gd name="T6" fmla="*/ 44 w 150"/>
              <a:gd name="T7" fmla="*/ 98 h 150"/>
              <a:gd name="T8" fmla="*/ 67 w 150"/>
              <a:gd name="T9" fmla="*/ 75 h 150"/>
              <a:gd name="T10" fmla="*/ 44 w 150"/>
              <a:gd name="T11" fmla="*/ 51 h 150"/>
              <a:gd name="T12" fmla="*/ 52 w 150"/>
              <a:gd name="T13" fmla="*/ 43 h 150"/>
              <a:gd name="T14" fmla="*/ 75 w 150"/>
              <a:gd name="T15" fmla="*/ 66 h 150"/>
              <a:gd name="T16" fmla="*/ 98 w 150"/>
              <a:gd name="T17" fmla="*/ 43 h 150"/>
              <a:gd name="T18" fmla="*/ 107 w 150"/>
              <a:gd name="T19" fmla="*/ 52 h 150"/>
              <a:gd name="T20" fmla="*/ 84 w 150"/>
              <a:gd name="T21" fmla="*/ 75 h 150"/>
              <a:gd name="T22" fmla="*/ 107 w 150"/>
              <a:gd name="T23" fmla="*/ 98 h 150"/>
              <a:gd name="T24" fmla="*/ 99 w 150"/>
              <a:gd name="T25" fmla="*/ 106 h 150"/>
              <a:gd name="T26" fmla="*/ 150 w 150"/>
              <a:gd name="T27" fmla="*/ 75 h 150"/>
              <a:gd name="T28" fmla="*/ 75 w 150"/>
              <a:gd name="T29" fmla="*/ 0 h 150"/>
              <a:gd name="T30" fmla="*/ 0 w 150"/>
              <a:gd name="T31" fmla="*/ 75 h 150"/>
              <a:gd name="T32" fmla="*/ 75 w 150"/>
              <a:gd name="T33" fmla="*/ 150 h 150"/>
              <a:gd name="T34" fmla="*/ 150 w 150"/>
              <a:gd name="T35" fmla="*/ 75 h 150"/>
              <a:gd name="T36" fmla="*/ 141 w 150"/>
              <a:gd name="T37" fmla="*/ 75 h 150"/>
              <a:gd name="T38" fmla="*/ 75 w 150"/>
              <a:gd name="T39" fmla="*/ 140 h 150"/>
              <a:gd name="T40" fmla="*/ 10 w 150"/>
              <a:gd name="T41" fmla="*/ 75 h 150"/>
              <a:gd name="T42" fmla="*/ 75 w 150"/>
              <a:gd name="T43" fmla="*/ 9 h 150"/>
              <a:gd name="T44" fmla="*/ 141 w 150"/>
              <a:gd name="T45" fmla="*/ 75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0" h="150">
                <a:moveTo>
                  <a:pt x="99" y="106"/>
                </a:moveTo>
                <a:cubicBezTo>
                  <a:pt x="75" y="83"/>
                  <a:pt x="75" y="83"/>
                  <a:pt x="75" y="83"/>
                </a:cubicBezTo>
                <a:cubicBezTo>
                  <a:pt x="52" y="106"/>
                  <a:pt x="52" y="106"/>
                  <a:pt x="52" y="106"/>
                </a:cubicBezTo>
                <a:cubicBezTo>
                  <a:pt x="44" y="98"/>
                  <a:pt x="44" y="98"/>
                  <a:pt x="44" y="98"/>
                </a:cubicBezTo>
                <a:cubicBezTo>
                  <a:pt x="67" y="75"/>
                  <a:pt x="67" y="75"/>
                  <a:pt x="67" y="75"/>
                </a:cubicBezTo>
                <a:cubicBezTo>
                  <a:pt x="44" y="51"/>
                  <a:pt x="44" y="51"/>
                  <a:pt x="44" y="51"/>
                </a:cubicBezTo>
                <a:cubicBezTo>
                  <a:pt x="52" y="43"/>
                  <a:pt x="52" y="43"/>
                  <a:pt x="52" y="43"/>
                </a:cubicBezTo>
                <a:cubicBezTo>
                  <a:pt x="75" y="66"/>
                  <a:pt x="75" y="66"/>
                  <a:pt x="75" y="66"/>
                </a:cubicBezTo>
                <a:cubicBezTo>
                  <a:pt x="98" y="43"/>
                  <a:pt x="98" y="43"/>
                  <a:pt x="98" y="43"/>
                </a:cubicBezTo>
                <a:cubicBezTo>
                  <a:pt x="107" y="52"/>
                  <a:pt x="107" y="52"/>
                  <a:pt x="107" y="52"/>
                </a:cubicBezTo>
                <a:cubicBezTo>
                  <a:pt x="84" y="75"/>
                  <a:pt x="84" y="75"/>
                  <a:pt x="84" y="75"/>
                </a:cubicBezTo>
                <a:cubicBezTo>
                  <a:pt x="107" y="98"/>
                  <a:pt x="107" y="98"/>
                  <a:pt x="107" y="98"/>
                </a:cubicBezTo>
                <a:lnTo>
                  <a:pt x="99" y="106"/>
                </a:lnTo>
                <a:close/>
                <a:moveTo>
                  <a:pt x="150" y="75"/>
                </a:moveTo>
                <a:cubicBezTo>
                  <a:pt x="150" y="33"/>
                  <a:pt x="117" y="0"/>
                  <a:pt x="75" y="0"/>
                </a:cubicBezTo>
                <a:cubicBezTo>
                  <a:pt x="34" y="0"/>
                  <a:pt x="0" y="33"/>
                  <a:pt x="0" y="75"/>
                </a:cubicBezTo>
                <a:cubicBezTo>
                  <a:pt x="0" y="116"/>
                  <a:pt x="34" y="150"/>
                  <a:pt x="75" y="150"/>
                </a:cubicBezTo>
                <a:cubicBezTo>
                  <a:pt x="117" y="150"/>
                  <a:pt x="150" y="116"/>
                  <a:pt x="150" y="75"/>
                </a:cubicBezTo>
                <a:close/>
                <a:moveTo>
                  <a:pt x="141" y="75"/>
                </a:moveTo>
                <a:cubicBezTo>
                  <a:pt x="141" y="111"/>
                  <a:pt x="111" y="140"/>
                  <a:pt x="75" y="140"/>
                </a:cubicBezTo>
                <a:cubicBezTo>
                  <a:pt x="39" y="140"/>
                  <a:pt x="10" y="111"/>
                  <a:pt x="10" y="75"/>
                </a:cubicBezTo>
                <a:cubicBezTo>
                  <a:pt x="10" y="38"/>
                  <a:pt x="39" y="9"/>
                  <a:pt x="75" y="9"/>
                </a:cubicBezTo>
                <a:cubicBezTo>
                  <a:pt x="111" y="9"/>
                  <a:pt x="141" y="38"/>
                  <a:pt x="141" y="75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294834" y="6214684"/>
            <a:ext cx="7782358" cy="630942"/>
            <a:chOff x="4294834" y="6214684"/>
            <a:chExt cx="7782358" cy="630942"/>
          </a:xfrm>
        </p:grpSpPr>
        <p:sp>
          <p:nvSpPr>
            <p:cNvPr id="26" name="Main textbox"/>
            <p:cNvSpPr txBox="1"/>
            <p:nvPr/>
          </p:nvSpPr>
          <p:spPr>
            <a:xfrm>
              <a:off x="4294834" y="6214684"/>
              <a:ext cx="7782358" cy="63094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>
                <a:lnSpc>
                  <a:spcPts val="4200"/>
                </a:lnSpc>
              </a:pPr>
              <a:r>
                <a:rPr lang="en-US" sz="1200" smtClean="0">
                  <a:solidFill>
                    <a:srgbClr val="C73202"/>
                  </a:solidFill>
                  <a:latin typeface="Segoe UI Light" pitchFamily="34" charset="0"/>
                  <a:ea typeface="Segoe UI" pitchFamily="34" charset="0"/>
                  <a:cs typeface="Segoe UI" pitchFamily="34" charset="0"/>
                  <a:sym typeface="Gill Sans" charset="0"/>
                </a:rPr>
                <a:t>UPT. Pusat Teknologi Informasi dan Komunikasi UM</a:t>
              </a: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3729" y="6450466"/>
              <a:ext cx="354233" cy="345242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739846" y="1358900"/>
            <a:ext cx="872612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err="1"/>
              <a:t>Optimasi</a:t>
            </a:r>
            <a:r>
              <a:rPr lang="en-US" sz="6600" dirty="0"/>
              <a:t>  </a:t>
            </a:r>
            <a:r>
              <a:rPr lang="id-ID" sz="6600" dirty="0"/>
              <a:t>Image</a:t>
            </a:r>
            <a:endParaRPr lang="en-US" sz="6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EB3C00"/>
                </a:solidFill>
                <a:latin typeface="Segoe UI Light" pitchFamily="34" charset="0"/>
              </a:rPr>
              <a:t>File Name</a:t>
            </a:r>
            <a:endParaRPr lang="id-ID" sz="3600" dirty="0">
              <a:solidFill>
                <a:srgbClr val="EB3C00"/>
              </a:solidFill>
              <a:latin typeface="Segoe UI 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EB3C00"/>
                </a:solidFill>
                <a:latin typeface="Segoe UI Light" pitchFamily="34" charset="0"/>
              </a:rPr>
              <a:t>Title</a:t>
            </a:r>
            <a:endParaRPr lang="id-ID" sz="3600" dirty="0">
              <a:solidFill>
                <a:srgbClr val="EB3C00"/>
              </a:solidFill>
              <a:latin typeface="Segoe UI 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EB3C00"/>
                </a:solidFill>
                <a:latin typeface="Segoe UI Light" pitchFamily="34" charset="0"/>
              </a:rPr>
              <a:t>ALT Tag (Alternate Text)</a:t>
            </a:r>
            <a:endParaRPr lang="id-ID" sz="3600" dirty="0">
              <a:solidFill>
                <a:srgbClr val="EB3C00"/>
              </a:solidFill>
              <a:latin typeface="Segoe UI 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EB3C00"/>
                </a:solidFill>
                <a:latin typeface="Segoe UI Light" pitchFamily="34" charset="0"/>
              </a:rPr>
              <a:t>Caption</a:t>
            </a:r>
            <a:endParaRPr lang="id-ID" sz="3600" dirty="0">
              <a:solidFill>
                <a:srgbClr val="EB3C00"/>
              </a:solidFill>
              <a:latin typeface="Segoe UI 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EB3C00"/>
                </a:solidFill>
                <a:latin typeface="Segoe UI Light" pitchFamily="34" charset="0"/>
              </a:rPr>
              <a:t>Description</a:t>
            </a:r>
            <a:endParaRPr lang="id-ID" sz="3600" dirty="0">
              <a:solidFill>
                <a:srgbClr val="EB3C00"/>
              </a:solidFill>
              <a:latin typeface="Segoe UI 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EB3C00"/>
                </a:solidFill>
                <a:latin typeface="Segoe UI Light" pitchFamily="34" charset="0"/>
              </a:rPr>
              <a:t>Text Around Images</a:t>
            </a:r>
            <a:endParaRPr lang="id-ID" sz="3600" dirty="0">
              <a:solidFill>
                <a:srgbClr val="EB3C00"/>
              </a:solidFill>
              <a:latin typeface="Segoe UI 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EB3C00"/>
                </a:solidFill>
                <a:latin typeface="Segoe UI Light" pitchFamily="34" charset="0"/>
              </a:rPr>
              <a:t>Images </a:t>
            </a:r>
            <a:r>
              <a:rPr lang="en-US" sz="3600" dirty="0" smtClean="0">
                <a:solidFill>
                  <a:srgbClr val="EB3C00"/>
                </a:solidFill>
                <a:latin typeface="Segoe UI Light" pitchFamily="34" charset="0"/>
              </a:rPr>
              <a:t>Sitemap</a:t>
            </a:r>
            <a:endParaRPr lang="en-US" sz="3600" dirty="0">
              <a:solidFill>
                <a:srgbClr val="EB3C00"/>
              </a:solidFill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9399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in section</a:t>
            </a:r>
            <a:endParaRPr lang="en-US" dirty="0"/>
          </a:p>
        </p:txBody>
      </p:sp>
      <p:sp>
        <p:nvSpPr>
          <p:cNvPr id="12" name="Section title"/>
          <p:cNvSpPr txBox="1"/>
          <p:nvPr/>
        </p:nvSpPr>
        <p:spPr>
          <a:xfrm>
            <a:off x="600575" y="13612"/>
            <a:ext cx="1070698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0"/>
              </a:lnSpc>
            </a:pPr>
            <a:r>
              <a:rPr lang="id-ID" sz="6000" dirty="0" smtClean="0">
                <a:solidFill>
                  <a:srgbClr val="C73202"/>
                </a:solidFill>
                <a:latin typeface="Segoe UI Light" pitchFamily="34" charset="0"/>
                <a:ea typeface="Segoe UI" pitchFamily="34" charset="0"/>
                <a:cs typeface="Segoe UI Light" pitchFamily="34" charset="0"/>
                <a:sym typeface="Gill Sans" charset="0"/>
              </a:rPr>
              <a:t>Basic SEO</a:t>
            </a:r>
            <a:endParaRPr lang="en-US" sz="6000" dirty="0">
              <a:solidFill>
                <a:srgbClr val="C73202"/>
              </a:solidFill>
              <a:latin typeface="Segoe UI Light" pitchFamily="34" charset="0"/>
              <a:ea typeface="Segoe UI" pitchFamily="34" charset="0"/>
              <a:cs typeface="Segoe UI Light" pitchFamily="34" charset="0"/>
              <a:sym typeface="Gill Sans" charset="0"/>
            </a:endParaRPr>
          </a:p>
        </p:txBody>
      </p:sp>
      <p:grpSp>
        <p:nvGrpSpPr>
          <p:cNvPr id="32" name="Back button group" title="Back button group"/>
          <p:cNvGrpSpPr/>
          <p:nvPr/>
        </p:nvGrpSpPr>
        <p:grpSpPr>
          <a:xfrm>
            <a:off x="600575" y="6385763"/>
            <a:ext cx="1528175" cy="253916"/>
            <a:chOff x="600575" y="6385763"/>
            <a:chExt cx="1528175" cy="253916"/>
          </a:xfrm>
        </p:grpSpPr>
        <p:sp>
          <p:nvSpPr>
            <p:cNvPr id="33" name="Back arrow"/>
            <p:cNvSpPr/>
            <p:nvPr/>
          </p:nvSpPr>
          <p:spPr>
            <a:xfrm rot="16200000">
              <a:off x="611830" y="6467001"/>
              <a:ext cx="164592" cy="91440"/>
            </a:xfrm>
            <a:prstGeom prst="triangle">
              <a:avLst/>
            </a:prstGeom>
            <a:solidFill>
              <a:srgbClr val="7671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Back text"/>
            <p:cNvSpPr txBox="1"/>
            <p:nvPr/>
          </p:nvSpPr>
          <p:spPr>
            <a:xfrm>
              <a:off x="747758" y="6385763"/>
              <a:ext cx="138099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latin typeface="Segoe" panose="020B0502040504020203" pitchFamily="34" charset="0"/>
                </a:rPr>
                <a:t>Back</a:t>
              </a:r>
              <a:endParaRPr lang="en-US" sz="1050" dirty="0">
                <a:latin typeface="Segoe" panose="020B0502040504020203" pitchFamily="34" charset="0"/>
              </a:endParaRPr>
            </a:p>
          </p:txBody>
        </p:sp>
        <p:sp>
          <p:nvSpPr>
            <p:cNvPr id="35" name="Back button">
              <a:hlinkClick r:id="" action="ppaction://hlinkshowjump?jump=previousslide"/>
            </p:cNvPr>
            <p:cNvSpPr/>
            <p:nvPr/>
          </p:nvSpPr>
          <p:spPr>
            <a:xfrm>
              <a:off x="600575" y="6390998"/>
              <a:ext cx="564356" cy="243128"/>
            </a:xfrm>
            <a:prstGeom prst="rect">
              <a:avLst/>
            </a:prstGeom>
            <a:solidFill>
              <a:srgbClr val="5B9BD5">
                <a:alpha val="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Next button group" descr="Group containing an arrow and next button&#10;" title="Next button group"/>
          <p:cNvGrpSpPr/>
          <p:nvPr/>
        </p:nvGrpSpPr>
        <p:grpSpPr>
          <a:xfrm>
            <a:off x="9791700" y="1358900"/>
            <a:ext cx="3429000" cy="3581400"/>
            <a:chOff x="9791700" y="1358900"/>
            <a:chExt cx="3429000" cy="3581400"/>
          </a:xfrm>
        </p:grpSpPr>
        <p:sp>
          <p:nvSpPr>
            <p:cNvPr id="7" name="Arrow" title="Next arrow"/>
            <p:cNvSpPr>
              <a:spLocks noEditPoints="1"/>
            </p:cNvSpPr>
            <p:nvPr/>
          </p:nvSpPr>
          <p:spPr bwMode="black">
            <a:xfrm>
              <a:off x="10031233" y="1712915"/>
              <a:ext cx="2989443" cy="3001588"/>
            </a:xfrm>
            <a:custGeom>
              <a:avLst/>
              <a:gdLst>
                <a:gd name="T0" fmla="*/ 88 w 149"/>
                <a:gd name="T1" fmla="*/ 67 h 149"/>
                <a:gd name="T2" fmla="*/ 65 w 149"/>
                <a:gd name="T3" fmla="*/ 46 h 149"/>
                <a:gd name="T4" fmla="*/ 84 w 149"/>
                <a:gd name="T5" fmla="*/ 46 h 149"/>
                <a:gd name="T6" fmla="*/ 115 w 149"/>
                <a:gd name="T7" fmla="*/ 75 h 149"/>
                <a:gd name="T8" fmla="*/ 84 w 149"/>
                <a:gd name="T9" fmla="*/ 104 h 149"/>
                <a:gd name="T10" fmla="*/ 65 w 149"/>
                <a:gd name="T11" fmla="*/ 104 h 149"/>
                <a:gd name="T12" fmla="*/ 88 w 149"/>
                <a:gd name="T13" fmla="*/ 82 h 149"/>
                <a:gd name="T14" fmla="*/ 36 w 149"/>
                <a:gd name="T15" fmla="*/ 82 h 149"/>
                <a:gd name="T16" fmla="*/ 36 w 149"/>
                <a:gd name="T17" fmla="*/ 67 h 149"/>
                <a:gd name="T18" fmla="*/ 88 w 149"/>
                <a:gd name="T19" fmla="*/ 67 h 149"/>
                <a:gd name="T20" fmla="*/ 74 w 149"/>
                <a:gd name="T21" fmla="*/ 9 h 149"/>
                <a:gd name="T22" fmla="*/ 140 w 149"/>
                <a:gd name="T23" fmla="*/ 75 h 149"/>
                <a:gd name="T24" fmla="*/ 74 w 149"/>
                <a:gd name="T25" fmla="*/ 140 h 149"/>
                <a:gd name="T26" fmla="*/ 9 w 149"/>
                <a:gd name="T27" fmla="*/ 75 h 149"/>
                <a:gd name="T28" fmla="*/ 74 w 149"/>
                <a:gd name="T29" fmla="*/ 9 h 149"/>
                <a:gd name="T30" fmla="*/ 74 w 149"/>
                <a:gd name="T31" fmla="*/ 0 h 149"/>
                <a:gd name="T32" fmla="*/ 0 w 149"/>
                <a:gd name="T33" fmla="*/ 75 h 149"/>
                <a:gd name="T34" fmla="*/ 74 w 149"/>
                <a:gd name="T35" fmla="*/ 149 h 149"/>
                <a:gd name="T36" fmla="*/ 149 w 149"/>
                <a:gd name="T37" fmla="*/ 75 h 149"/>
                <a:gd name="T38" fmla="*/ 74 w 149"/>
                <a:gd name="T3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9" h="149">
                  <a:moveTo>
                    <a:pt x="88" y="67"/>
                  </a:moveTo>
                  <a:cubicBezTo>
                    <a:pt x="65" y="46"/>
                    <a:pt x="65" y="46"/>
                    <a:pt x="65" y="46"/>
                  </a:cubicBezTo>
                  <a:cubicBezTo>
                    <a:pt x="84" y="46"/>
                    <a:pt x="84" y="46"/>
                    <a:pt x="84" y="46"/>
                  </a:cubicBezTo>
                  <a:cubicBezTo>
                    <a:pt x="115" y="75"/>
                    <a:pt x="115" y="75"/>
                    <a:pt x="115" y="75"/>
                  </a:cubicBezTo>
                  <a:cubicBezTo>
                    <a:pt x="84" y="104"/>
                    <a:pt x="84" y="104"/>
                    <a:pt x="84" y="104"/>
                  </a:cubicBezTo>
                  <a:cubicBezTo>
                    <a:pt x="65" y="104"/>
                    <a:pt x="65" y="104"/>
                    <a:pt x="65" y="104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67"/>
                    <a:pt x="36" y="67"/>
                    <a:pt x="36" y="67"/>
                  </a:cubicBezTo>
                  <a:lnTo>
                    <a:pt x="88" y="67"/>
                  </a:lnTo>
                  <a:close/>
                  <a:moveTo>
                    <a:pt x="74" y="9"/>
                  </a:moveTo>
                  <a:cubicBezTo>
                    <a:pt x="110" y="9"/>
                    <a:pt x="140" y="39"/>
                    <a:pt x="140" y="75"/>
                  </a:cubicBezTo>
                  <a:cubicBezTo>
                    <a:pt x="140" y="111"/>
                    <a:pt x="110" y="140"/>
                    <a:pt x="74" y="140"/>
                  </a:cubicBezTo>
                  <a:cubicBezTo>
                    <a:pt x="38" y="140"/>
                    <a:pt x="9" y="111"/>
                    <a:pt x="9" y="75"/>
                  </a:cubicBezTo>
                  <a:cubicBezTo>
                    <a:pt x="9" y="39"/>
                    <a:pt x="38" y="9"/>
                    <a:pt x="74" y="9"/>
                  </a:cubicBezTo>
                  <a:moveTo>
                    <a:pt x="74" y="0"/>
                  </a:moveTo>
                  <a:cubicBezTo>
                    <a:pt x="33" y="0"/>
                    <a:pt x="0" y="33"/>
                    <a:pt x="0" y="75"/>
                  </a:cubicBezTo>
                  <a:cubicBezTo>
                    <a:pt x="0" y="116"/>
                    <a:pt x="33" y="149"/>
                    <a:pt x="74" y="149"/>
                  </a:cubicBezTo>
                  <a:cubicBezTo>
                    <a:pt x="116" y="149"/>
                    <a:pt x="149" y="116"/>
                    <a:pt x="149" y="75"/>
                  </a:cubicBezTo>
                  <a:cubicBezTo>
                    <a:pt x="149" y="33"/>
                    <a:pt x="116" y="0"/>
                    <a:pt x="74" y="0"/>
                  </a:cubicBezTo>
                </a:path>
              </a:pathLst>
            </a:custGeom>
            <a:solidFill>
              <a:srgbClr val="96969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11" name="Next button" title="Next button">
              <a:hlinkClick r:id="" action="ppaction://hlinkshowjump?jump=nextslide"/>
            </p:cNvPr>
            <p:cNvSpPr/>
            <p:nvPr/>
          </p:nvSpPr>
          <p:spPr>
            <a:xfrm>
              <a:off x="9791700" y="1358900"/>
              <a:ext cx="3429000" cy="3581400"/>
            </a:xfrm>
            <a:prstGeom prst="rect">
              <a:avLst/>
            </a:prstGeom>
            <a:solidFill>
              <a:srgbClr val="5B9BD5">
                <a:alpha val="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Exit button" title="Exit button">
            <a:hlinkClick r:id="" action="ppaction://hlinkshowjump?jump=endshow"/>
          </p:cNvPr>
          <p:cNvSpPr>
            <a:spLocks noEditPoints="1"/>
          </p:cNvSpPr>
          <p:nvPr/>
        </p:nvSpPr>
        <p:spPr bwMode="black">
          <a:xfrm>
            <a:off x="11813831" y="101681"/>
            <a:ext cx="234787" cy="234787"/>
          </a:xfrm>
          <a:custGeom>
            <a:avLst/>
            <a:gdLst>
              <a:gd name="T0" fmla="*/ 99 w 150"/>
              <a:gd name="T1" fmla="*/ 106 h 150"/>
              <a:gd name="T2" fmla="*/ 75 w 150"/>
              <a:gd name="T3" fmla="*/ 83 h 150"/>
              <a:gd name="T4" fmla="*/ 52 w 150"/>
              <a:gd name="T5" fmla="*/ 106 h 150"/>
              <a:gd name="T6" fmla="*/ 44 w 150"/>
              <a:gd name="T7" fmla="*/ 98 h 150"/>
              <a:gd name="T8" fmla="*/ 67 w 150"/>
              <a:gd name="T9" fmla="*/ 75 h 150"/>
              <a:gd name="T10" fmla="*/ 44 w 150"/>
              <a:gd name="T11" fmla="*/ 51 h 150"/>
              <a:gd name="T12" fmla="*/ 52 w 150"/>
              <a:gd name="T13" fmla="*/ 43 h 150"/>
              <a:gd name="T14" fmla="*/ 75 w 150"/>
              <a:gd name="T15" fmla="*/ 66 h 150"/>
              <a:gd name="T16" fmla="*/ 98 w 150"/>
              <a:gd name="T17" fmla="*/ 43 h 150"/>
              <a:gd name="T18" fmla="*/ 107 w 150"/>
              <a:gd name="T19" fmla="*/ 52 h 150"/>
              <a:gd name="T20" fmla="*/ 84 w 150"/>
              <a:gd name="T21" fmla="*/ 75 h 150"/>
              <a:gd name="T22" fmla="*/ 107 w 150"/>
              <a:gd name="T23" fmla="*/ 98 h 150"/>
              <a:gd name="T24" fmla="*/ 99 w 150"/>
              <a:gd name="T25" fmla="*/ 106 h 150"/>
              <a:gd name="T26" fmla="*/ 150 w 150"/>
              <a:gd name="T27" fmla="*/ 75 h 150"/>
              <a:gd name="T28" fmla="*/ 75 w 150"/>
              <a:gd name="T29" fmla="*/ 0 h 150"/>
              <a:gd name="T30" fmla="*/ 0 w 150"/>
              <a:gd name="T31" fmla="*/ 75 h 150"/>
              <a:gd name="T32" fmla="*/ 75 w 150"/>
              <a:gd name="T33" fmla="*/ 150 h 150"/>
              <a:gd name="T34" fmla="*/ 150 w 150"/>
              <a:gd name="T35" fmla="*/ 75 h 150"/>
              <a:gd name="T36" fmla="*/ 141 w 150"/>
              <a:gd name="T37" fmla="*/ 75 h 150"/>
              <a:gd name="T38" fmla="*/ 75 w 150"/>
              <a:gd name="T39" fmla="*/ 140 h 150"/>
              <a:gd name="T40" fmla="*/ 10 w 150"/>
              <a:gd name="T41" fmla="*/ 75 h 150"/>
              <a:gd name="T42" fmla="*/ 75 w 150"/>
              <a:gd name="T43" fmla="*/ 9 h 150"/>
              <a:gd name="T44" fmla="*/ 141 w 150"/>
              <a:gd name="T45" fmla="*/ 75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0" h="150">
                <a:moveTo>
                  <a:pt x="99" y="106"/>
                </a:moveTo>
                <a:cubicBezTo>
                  <a:pt x="75" y="83"/>
                  <a:pt x="75" y="83"/>
                  <a:pt x="75" y="83"/>
                </a:cubicBezTo>
                <a:cubicBezTo>
                  <a:pt x="52" y="106"/>
                  <a:pt x="52" y="106"/>
                  <a:pt x="52" y="106"/>
                </a:cubicBezTo>
                <a:cubicBezTo>
                  <a:pt x="44" y="98"/>
                  <a:pt x="44" y="98"/>
                  <a:pt x="44" y="98"/>
                </a:cubicBezTo>
                <a:cubicBezTo>
                  <a:pt x="67" y="75"/>
                  <a:pt x="67" y="75"/>
                  <a:pt x="67" y="75"/>
                </a:cubicBezTo>
                <a:cubicBezTo>
                  <a:pt x="44" y="51"/>
                  <a:pt x="44" y="51"/>
                  <a:pt x="44" y="51"/>
                </a:cubicBezTo>
                <a:cubicBezTo>
                  <a:pt x="52" y="43"/>
                  <a:pt x="52" y="43"/>
                  <a:pt x="52" y="43"/>
                </a:cubicBezTo>
                <a:cubicBezTo>
                  <a:pt x="75" y="66"/>
                  <a:pt x="75" y="66"/>
                  <a:pt x="75" y="66"/>
                </a:cubicBezTo>
                <a:cubicBezTo>
                  <a:pt x="98" y="43"/>
                  <a:pt x="98" y="43"/>
                  <a:pt x="98" y="43"/>
                </a:cubicBezTo>
                <a:cubicBezTo>
                  <a:pt x="107" y="52"/>
                  <a:pt x="107" y="52"/>
                  <a:pt x="107" y="52"/>
                </a:cubicBezTo>
                <a:cubicBezTo>
                  <a:pt x="84" y="75"/>
                  <a:pt x="84" y="75"/>
                  <a:pt x="84" y="75"/>
                </a:cubicBezTo>
                <a:cubicBezTo>
                  <a:pt x="107" y="98"/>
                  <a:pt x="107" y="98"/>
                  <a:pt x="107" y="98"/>
                </a:cubicBezTo>
                <a:lnTo>
                  <a:pt x="99" y="106"/>
                </a:lnTo>
                <a:close/>
                <a:moveTo>
                  <a:pt x="150" y="75"/>
                </a:moveTo>
                <a:cubicBezTo>
                  <a:pt x="150" y="33"/>
                  <a:pt x="117" y="0"/>
                  <a:pt x="75" y="0"/>
                </a:cubicBezTo>
                <a:cubicBezTo>
                  <a:pt x="34" y="0"/>
                  <a:pt x="0" y="33"/>
                  <a:pt x="0" y="75"/>
                </a:cubicBezTo>
                <a:cubicBezTo>
                  <a:pt x="0" y="116"/>
                  <a:pt x="34" y="150"/>
                  <a:pt x="75" y="150"/>
                </a:cubicBezTo>
                <a:cubicBezTo>
                  <a:pt x="117" y="150"/>
                  <a:pt x="150" y="116"/>
                  <a:pt x="150" y="75"/>
                </a:cubicBezTo>
                <a:close/>
                <a:moveTo>
                  <a:pt x="141" y="75"/>
                </a:moveTo>
                <a:cubicBezTo>
                  <a:pt x="141" y="111"/>
                  <a:pt x="111" y="140"/>
                  <a:pt x="75" y="140"/>
                </a:cubicBezTo>
                <a:cubicBezTo>
                  <a:pt x="39" y="140"/>
                  <a:pt x="10" y="111"/>
                  <a:pt x="10" y="75"/>
                </a:cubicBezTo>
                <a:cubicBezTo>
                  <a:pt x="10" y="38"/>
                  <a:pt x="39" y="9"/>
                  <a:pt x="75" y="9"/>
                </a:cubicBezTo>
                <a:cubicBezTo>
                  <a:pt x="111" y="9"/>
                  <a:pt x="141" y="38"/>
                  <a:pt x="141" y="75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294834" y="6214684"/>
            <a:ext cx="7782358" cy="630942"/>
            <a:chOff x="4294834" y="6214684"/>
            <a:chExt cx="7782358" cy="630942"/>
          </a:xfrm>
        </p:grpSpPr>
        <p:sp>
          <p:nvSpPr>
            <p:cNvPr id="26" name="Main textbox"/>
            <p:cNvSpPr txBox="1"/>
            <p:nvPr/>
          </p:nvSpPr>
          <p:spPr>
            <a:xfrm>
              <a:off x="4294834" y="6214684"/>
              <a:ext cx="7782358" cy="63094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>
                <a:lnSpc>
                  <a:spcPts val="4200"/>
                </a:lnSpc>
              </a:pPr>
              <a:r>
                <a:rPr lang="en-US" sz="1200" smtClean="0">
                  <a:solidFill>
                    <a:srgbClr val="C73202"/>
                  </a:solidFill>
                  <a:latin typeface="Segoe UI Light" pitchFamily="34" charset="0"/>
                  <a:ea typeface="Segoe UI" pitchFamily="34" charset="0"/>
                  <a:cs typeface="Segoe UI" pitchFamily="34" charset="0"/>
                  <a:sym typeface="Gill Sans" charset="0"/>
                </a:rPr>
                <a:t>UPT. Pusat Teknologi Informasi dan Komunikasi UM</a:t>
              </a: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3729" y="6450466"/>
              <a:ext cx="354233" cy="345242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739846" y="1358900"/>
            <a:ext cx="872612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err="1"/>
              <a:t>Optimasi</a:t>
            </a:r>
            <a:r>
              <a:rPr lang="en-US" sz="8000" dirty="0"/>
              <a:t>  </a:t>
            </a:r>
            <a:r>
              <a:rPr lang="id-ID" sz="6600" dirty="0"/>
              <a:t>Video</a:t>
            </a:r>
            <a:endParaRPr lang="en-US" sz="6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File Name</a:t>
            </a:r>
            <a:endParaRPr lang="id-ID" sz="4400" dirty="0">
              <a:solidFill>
                <a:srgbClr val="EB3C00"/>
              </a:solidFill>
              <a:latin typeface="Segoe UI 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Title</a:t>
            </a:r>
            <a:endParaRPr lang="id-ID" sz="4400" dirty="0">
              <a:solidFill>
                <a:srgbClr val="EB3C00"/>
              </a:solidFill>
              <a:latin typeface="Segoe UI 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Description</a:t>
            </a:r>
            <a:endParaRPr lang="id-ID" sz="4400" dirty="0">
              <a:solidFill>
                <a:srgbClr val="EB3C00"/>
              </a:solidFill>
              <a:latin typeface="Segoe UI 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Text Around </a:t>
            </a:r>
            <a:r>
              <a:rPr lang="en-US" sz="4400" dirty="0" smtClean="0">
                <a:solidFill>
                  <a:srgbClr val="EB3C00"/>
                </a:solidFill>
                <a:latin typeface="Segoe UI Light" pitchFamily="34" charset="0"/>
              </a:rPr>
              <a:t>Images</a:t>
            </a:r>
            <a:endParaRPr lang="en-US" sz="4400" dirty="0">
              <a:solidFill>
                <a:srgbClr val="EB3C00"/>
              </a:solidFill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52071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in section</a:t>
            </a:r>
            <a:endParaRPr lang="en-US" dirty="0"/>
          </a:p>
        </p:txBody>
      </p:sp>
      <p:sp>
        <p:nvSpPr>
          <p:cNvPr id="12" name="Section title"/>
          <p:cNvSpPr txBox="1"/>
          <p:nvPr/>
        </p:nvSpPr>
        <p:spPr>
          <a:xfrm>
            <a:off x="600575" y="13612"/>
            <a:ext cx="1070698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0"/>
              </a:lnSpc>
            </a:pPr>
            <a:r>
              <a:rPr lang="id-ID" sz="6000" dirty="0" smtClean="0">
                <a:solidFill>
                  <a:srgbClr val="C73202"/>
                </a:solidFill>
                <a:latin typeface="Segoe UI Light" pitchFamily="34" charset="0"/>
                <a:ea typeface="Segoe UI" pitchFamily="34" charset="0"/>
                <a:cs typeface="Segoe UI Light" pitchFamily="34" charset="0"/>
                <a:sym typeface="Gill Sans" charset="0"/>
              </a:rPr>
              <a:t>Basic SEO</a:t>
            </a:r>
            <a:endParaRPr lang="en-US" sz="6000" dirty="0">
              <a:solidFill>
                <a:srgbClr val="C73202"/>
              </a:solidFill>
              <a:latin typeface="Segoe UI Light" pitchFamily="34" charset="0"/>
              <a:ea typeface="Segoe UI" pitchFamily="34" charset="0"/>
              <a:cs typeface="Segoe UI Light" pitchFamily="34" charset="0"/>
              <a:sym typeface="Gill Sans" charset="0"/>
            </a:endParaRPr>
          </a:p>
        </p:txBody>
      </p:sp>
      <p:grpSp>
        <p:nvGrpSpPr>
          <p:cNvPr id="32" name="Back button group" title="Back button group"/>
          <p:cNvGrpSpPr/>
          <p:nvPr/>
        </p:nvGrpSpPr>
        <p:grpSpPr>
          <a:xfrm>
            <a:off x="600575" y="6385763"/>
            <a:ext cx="1528175" cy="253916"/>
            <a:chOff x="600575" y="6385763"/>
            <a:chExt cx="1528175" cy="253916"/>
          </a:xfrm>
        </p:grpSpPr>
        <p:sp>
          <p:nvSpPr>
            <p:cNvPr id="33" name="Back arrow"/>
            <p:cNvSpPr/>
            <p:nvPr/>
          </p:nvSpPr>
          <p:spPr>
            <a:xfrm rot="16200000">
              <a:off x="611830" y="6467001"/>
              <a:ext cx="164592" cy="91440"/>
            </a:xfrm>
            <a:prstGeom prst="triangle">
              <a:avLst/>
            </a:prstGeom>
            <a:solidFill>
              <a:srgbClr val="7671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Back text"/>
            <p:cNvSpPr txBox="1"/>
            <p:nvPr/>
          </p:nvSpPr>
          <p:spPr>
            <a:xfrm>
              <a:off x="747758" y="6385763"/>
              <a:ext cx="138099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latin typeface="Segoe" panose="020B0502040504020203" pitchFamily="34" charset="0"/>
                </a:rPr>
                <a:t>Back</a:t>
              </a:r>
              <a:endParaRPr lang="en-US" sz="1050" dirty="0">
                <a:latin typeface="Segoe" panose="020B0502040504020203" pitchFamily="34" charset="0"/>
              </a:endParaRPr>
            </a:p>
          </p:txBody>
        </p:sp>
        <p:sp>
          <p:nvSpPr>
            <p:cNvPr id="35" name="Back button">
              <a:hlinkClick r:id="" action="ppaction://hlinkshowjump?jump=previousslide"/>
            </p:cNvPr>
            <p:cNvSpPr/>
            <p:nvPr/>
          </p:nvSpPr>
          <p:spPr>
            <a:xfrm>
              <a:off x="600575" y="6390998"/>
              <a:ext cx="564356" cy="243128"/>
            </a:xfrm>
            <a:prstGeom prst="rect">
              <a:avLst/>
            </a:prstGeom>
            <a:solidFill>
              <a:srgbClr val="5B9BD5">
                <a:alpha val="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Next button group" descr="Group containing an arrow and next button&#10;" title="Next button group"/>
          <p:cNvGrpSpPr/>
          <p:nvPr/>
        </p:nvGrpSpPr>
        <p:grpSpPr>
          <a:xfrm>
            <a:off x="9791700" y="1358900"/>
            <a:ext cx="3429000" cy="3581400"/>
            <a:chOff x="9791700" y="1358900"/>
            <a:chExt cx="3429000" cy="3581400"/>
          </a:xfrm>
        </p:grpSpPr>
        <p:sp>
          <p:nvSpPr>
            <p:cNvPr id="7" name="Arrow" title="Next arrow"/>
            <p:cNvSpPr>
              <a:spLocks noEditPoints="1"/>
            </p:cNvSpPr>
            <p:nvPr/>
          </p:nvSpPr>
          <p:spPr bwMode="black">
            <a:xfrm>
              <a:off x="10031233" y="1712915"/>
              <a:ext cx="2989443" cy="3001588"/>
            </a:xfrm>
            <a:custGeom>
              <a:avLst/>
              <a:gdLst>
                <a:gd name="T0" fmla="*/ 88 w 149"/>
                <a:gd name="T1" fmla="*/ 67 h 149"/>
                <a:gd name="T2" fmla="*/ 65 w 149"/>
                <a:gd name="T3" fmla="*/ 46 h 149"/>
                <a:gd name="T4" fmla="*/ 84 w 149"/>
                <a:gd name="T5" fmla="*/ 46 h 149"/>
                <a:gd name="T6" fmla="*/ 115 w 149"/>
                <a:gd name="T7" fmla="*/ 75 h 149"/>
                <a:gd name="T8" fmla="*/ 84 w 149"/>
                <a:gd name="T9" fmla="*/ 104 h 149"/>
                <a:gd name="T10" fmla="*/ 65 w 149"/>
                <a:gd name="T11" fmla="*/ 104 h 149"/>
                <a:gd name="T12" fmla="*/ 88 w 149"/>
                <a:gd name="T13" fmla="*/ 82 h 149"/>
                <a:gd name="T14" fmla="*/ 36 w 149"/>
                <a:gd name="T15" fmla="*/ 82 h 149"/>
                <a:gd name="T16" fmla="*/ 36 w 149"/>
                <a:gd name="T17" fmla="*/ 67 h 149"/>
                <a:gd name="T18" fmla="*/ 88 w 149"/>
                <a:gd name="T19" fmla="*/ 67 h 149"/>
                <a:gd name="T20" fmla="*/ 74 w 149"/>
                <a:gd name="T21" fmla="*/ 9 h 149"/>
                <a:gd name="T22" fmla="*/ 140 w 149"/>
                <a:gd name="T23" fmla="*/ 75 h 149"/>
                <a:gd name="T24" fmla="*/ 74 w 149"/>
                <a:gd name="T25" fmla="*/ 140 h 149"/>
                <a:gd name="T26" fmla="*/ 9 w 149"/>
                <a:gd name="T27" fmla="*/ 75 h 149"/>
                <a:gd name="T28" fmla="*/ 74 w 149"/>
                <a:gd name="T29" fmla="*/ 9 h 149"/>
                <a:gd name="T30" fmla="*/ 74 w 149"/>
                <a:gd name="T31" fmla="*/ 0 h 149"/>
                <a:gd name="T32" fmla="*/ 0 w 149"/>
                <a:gd name="T33" fmla="*/ 75 h 149"/>
                <a:gd name="T34" fmla="*/ 74 w 149"/>
                <a:gd name="T35" fmla="*/ 149 h 149"/>
                <a:gd name="T36" fmla="*/ 149 w 149"/>
                <a:gd name="T37" fmla="*/ 75 h 149"/>
                <a:gd name="T38" fmla="*/ 74 w 149"/>
                <a:gd name="T3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9" h="149">
                  <a:moveTo>
                    <a:pt x="88" y="67"/>
                  </a:moveTo>
                  <a:cubicBezTo>
                    <a:pt x="65" y="46"/>
                    <a:pt x="65" y="46"/>
                    <a:pt x="65" y="46"/>
                  </a:cubicBezTo>
                  <a:cubicBezTo>
                    <a:pt x="84" y="46"/>
                    <a:pt x="84" y="46"/>
                    <a:pt x="84" y="46"/>
                  </a:cubicBezTo>
                  <a:cubicBezTo>
                    <a:pt x="115" y="75"/>
                    <a:pt x="115" y="75"/>
                    <a:pt x="115" y="75"/>
                  </a:cubicBezTo>
                  <a:cubicBezTo>
                    <a:pt x="84" y="104"/>
                    <a:pt x="84" y="104"/>
                    <a:pt x="84" y="104"/>
                  </a:cubicBezTo>
                  <a:cubicBezTo>
                    <a:pt x="65" y="104"/>
                    <a:pt x="65" y="104"/>
                    <a:pt x="65" y="104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67"/>
                    <a:pt x="36" y="67"/>
                    <a:pt x="36" y="67"/>
                  </a:cubicBezTo>
                  <a:lnTo>
                    <a:pt x="88" y="67"/>
                  </a:lnTo>
                  <a:close/>
                  <a:moveTo>
                    <a:pt x="74" y="9"/>
                  </a:moveTo>
                  <a:cubicBezTo>
                    <a:pt x="110" y="9"/>
                    <a:pt x="140" y="39"/>
                    <a:pt x="140" y="75"/>
                  </a:cubicBezTo>
                  <a:cubicBezTo>
                    <a:pt x="140" y="111"/>
                    <a:pt x="110" y="140"/>
                    <a:pt x="74" y="140"/>
                  </a:cubicBezTo>
                  <a:cubicBezTo>
                    <a:pt x="38" y="140"/>
                    <a:pt x="9" y="111"/>
                    <a:pt x="9" y="75"/>
                  </a:cubicBezTo>
                  <a:cubicBezTo>
                    <a:pt x="9" y="39"/>
                    <a:pt x="38" y="9"/>
                    <a:pt x="74" y="9"/>
                  </a:cubicBezTo>
                  <a:moveTo>
                    <a:pt x="74" y="0"/>
                  </a:moveTo>
                  <a:cubicBezTo>
                    <a:pt x="33" y="0"/>
                    <a:pt x="0" y="33"/>
                    <a:pt x="0" y="75"/>
                  </a:cubicBezTo>
                  <a:cubicBezTo>
                    <a:pt x="0" y="116"/>
                    <a:pt x="33" y="149"/>
                    <a:pt x="74" y="149"/>
                  </a:cubicBezTo>
                  <a:cubicBezTo>
                    <a:pt x="116" y="149"/>
                    <a:pt x="149" y="116"/>
                    <a:pt x="149" y="75"/>
                  </a:cubicBezTo>
                  <a:cubicBezTo>
                    <a:pt x="149" y="33"/>
                    <a:pt x="116" y="0"/>
                    <a:pt x="74" y="0"/>
                  </a:cubicBezTo>
                </a:path>
              </a:pathLst>
            </a:custGeom>
            <a:solidFill>
              <a:srgbClr val="96969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11" name="Next button" title="Next button">
              <a:hlinkClick r:id="" action="ppaction://hlinkshowjump?jump=nextslide"/>
            </p:cNvPr>
            <p:cNvSpPr/>
            <p:nvPr/>
          </p:nvSpPr>
          <p:spPr>
            <a:xfrm>
              <a:off x="9791700" y="1358900"/>
              <a:ext cx="3429000" cy="3581400"/>
            </a:xfrm>
            <a:prstGeom prst="rect">
              <a:avLst/>
            </a:prstGeom>
            <a:solidFill>
              <a:srgbClr val="5B9BD5">
                <a:alpha val="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Exit button" title="Exit button">
            <a:hlinkClick r:id="" action="ppaction://hlinkshowjump?jump=endshow"/>
          </p:cNvPr>
          <p:cNvSpPr>
            <a:spLocks noEditPoints="1"/>
          </p:cNvSpPr>
          <p:nvPr/>
        </p:nvSpPr>
        <p:spPr bwMode="black">
          <a:xfrm>
            <a:off x="11813831" y="101681"/>
            <a:ext cx="234787" cy="234787"/>
          </a:xfrm>
          <a:custGeom>
            <a:avLst/>
            <a:gdLst>
              <a:gd name="T0" fmla="*/ 99 w 150"/>
              <a:gd name="T1" fmla="*/ 106 h 150"/>
              <a:gd name="T2" fmla="*/ 75 w 150"/>
              <a:gd name="T3" fmla="*/ 83 h 150"/>
              <a:gd name="T4" fmla="*/ 52 w 150"/>
              <a:gd name="T5" fmla="*/ 106 h 150"/>
              <a:gd name="T6" fmla="*/ 44 w 150"/>
              <a:gd name="T7" fmla="*/ 98 h 150"/>
              <a:gd name="T8" fmla="*/ 67 w 150"/>
              <a:gd name="T9" fmla="*/ 75 h 150"/>
              <a:gd name="T10" fmla="*/ 44 w 150"/>
              <a:gd name="T11" fmla="*/ 51 h 150"/>
              <a:gd name="T12" fmla="*/ 52 w 150"/>
              <a:gd name="T13" fmla="*/ 43 h 150"/>
              <a:gd name="T14" fmla="*/ 75 w 150"/>
              <a:gd name="T15" fmla="*/ 66 h 150"/>
              <a:gd name="T16" fmla="*/ 98 w 150"/>
              <a:gd name="T17" fmla="*/ 43 h 150"/>
              <a:gd name="T18" fmla="*/ 107 w 150"/>
              <a:gd name="T19" fmla="*/ 52 h 150"/>
              <a:gd name="T20" fmla="*/ 84 w 150"/>
              <a:gd name="T21" fmla="*/ 75 h 150"/>
              <a:gd name="T22" fmla="*/ 107 w 150"/>
              <a:gd name="T23" fmla="*/ 98 h 150"/>
              <a:gd name="T24" fmla="*/ 99 w 150"/>
              <a:gd name="T25" fmla="*/ 106 h 150"/>
              <a:gd name="T26" fmla="*/ 150 w 150"/>
              <a:gd name="T27" fmla="*/ 75 h 150"/>
              <a:gd name="T28" fmla="*/ 75 w 150"/>
              <a:gd name="T29" fmla="*/ 0 h 150"/>
              <a:gd name="T30" fmla="*/ 0 w 150"/>
              <a:gd name="T31" fmla="*/ 75 h 150"/>
              <a:gd name="T32" fmla="*/ 75 w 150"/>
              <a:gd name="T33" fmla="*/ 150 h 150"/>
              <a:gd name="T34" fmla="*/ 150 w 150"/>
              <a:gd name="T35" fmla="*/ 75 h 150"/>
              <a:gd name="T36" fmla="*/ 141 w 150"/>
              <a:gd name="T37" fmla="*/ 75 h 150"/>
              <a:gd name="T38" fmla="*/ 75 w 150"/>
              <a:gd name="T39" fmla="*/ 140 h 150"/>
              <a:gd name="T40" fmla="*/ 10 w 150"/>
              <a:gd name="T41" fmla="*/ 75 h 150"/>
              <a:gd name="T42" fmla="*/ 75 w 150"/>
              <a:gd name="T43" fmla="*/ 9 h 150"/>
              <a:gd name="T44" fmla="*/ 141 w 150"/>
              <a:gd name="T45" fmla="*/ 75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0" h="150">
                <a:moveTo>
                  <a:pt x="99" y="106"/>
                </a:moveTo>
                <a:cubicBezTo>
                  <a:pt x="75" y="83"/>
                  <a:pt x="75" y="83"/>
                  <a:pt x="75" y="83"/>
                </a:cubicBezTo>
                <a:cubicBezTo>
                  <a:pt x="52" y="106"/>
                  <a:pt x="52" y="106"/>
                  <a:pt x="52" y="106"/>
                </a:cubicBezTo>
                <a:cubicBezTo>
                  <a:pt x="44" y="98"/>
                  <a:pt x="44" y="98"/>
                  <a:pt x="44" y="98"/>
                </a:cubicBezTo>
                <a:cubicBezTo>
                  <a:pt x="67" y="75"/>
                  <a:pt x="67" y="75"/>
                  <a:pt x="67" y="75"/>
                </a:cubicBezTo>
                <a:cubicBezTo>
                  <a:pt x="44" y="51"/>
                  <a:pt x="44" y="51"/>
                  <a:pt x="44" y="51"/>
                </a:cubicBezTo>
                <a:cubicBezTo>
                  <a:pt x="52" y="43"/>
                  <a:pt x="52" y="43"/>
                  <a:pt x="52" y="43"/>
                </a:cubicBezTo>
                <a:cubicBezTo>
                  <a:pt x="75" y="66"/>
                  <a:pt x="75" y="66"/>
                  <a:pt x="75" y="66"/>
                </a:cubicBezTo>
                <a:cubicBezTo>
                  <a:pt x="98" y="43"/>
                  <a:pt x="98" y="43"/>
                  <a:pt x="98" y="43"/>
                </a:cubicBezTo>
                <a:cubicBezTo>
                  <a:pt x="107" y="52"/>
                  <a:pt x="107" y="52"/>
                  <a:pt x="107" y="52"/>
                </a:cubicBezTo>
                <a:cubicBezTo>
                  <a:pt x="84" y="75"/>
                  <a:pt x="84" y="75"/>
                  <a:pt x="84" y="75"/>
                </a:cubicBezTo>
                <a:cubicBezTo>
                  <a:pt x="107" y="98"/>
                  <a:pt x="107" y="98"/>
                  <a:pt x="107" y="98"/>
                </a:cubicBezTo>
                <a:lnTo>
                  <a:pt x="99" y="106"/>
                </a:lnTo>
                <a:close/>
                <a:moveTo>
                  <a:pt x="150" y="75"/>
                </a:moveTo>
                <a:cubicBezTo>
                  <a:pt x="150" y="33"/>
                  <a:pt x="117" y="0"/>
                  <a:pt x="75" y="0"/>
                </a:cubicBezTo>
                <a:cubicBezTo>
                  <a:pt x="34" y="0"/>
                  <a:pt x="0" y="33"/>
                  <a:pt x="0" y="75"/>
                </a:cubicBezTo>
                <a:cubicBezTo>
                  <a:pt x="0" y="116"/>
                  <a:pt x="34" y="150"/>
                  <a:pt x="75" y="150"/>
                </a:cubicBezTo>
                <a:cubicBezTo>
                  <a:pt x="117" y="150"/>
                  <a:pt x="150" y="116"/>
                  <a:pt x="150" y="75"/>
                </a:cubicBezTo>
                <a:close/>
                <a:moveTo>
                  <a:pt x="141" y="75"/>
                </a:moveTo>
                <a:cubicBezTo>
                  <a:pt x="141" y="111"/>
                  <a:pt x="111" y="140"/>
                  <a:pt x="75" y="140"/>
                </a:cubicBezTo>
                <a:cubicBezTo>
                  <a:pt x="39" y="140"/>
                  <a:pt x="10" y="111"/>
                  <a:pt x="10" y="75"/>
                </a:cubicBezTo>
                <a:cubicBezTo>
                  <a:pt x="10" y="38"/>
                  <a:pt x="39" y="9"/>
                  <a:pt x="75" y="9"/>
                </a:cubicBezTo>
                <a:cubicBezTo>
                  <a:pt x="111" y="9"/>
                  <a:pt x="141" y="38"/>
                  <a:pt x="141" y="75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294834" y="6214684"/>
            <a:ext cx="7782358" cy="630942"/>
            <a:chOff x="4294834" y="6214684"/>
            <a:chExt cx="7782358" cy="630942"/>
          </a:xfrm>
        </p:grpSpPr>
        <p:sp>
          <p:nvSpPr>
            <p:cNvPr id="26" name="Main textbox"/>
            <p:cNvSpPr txBox="1"/>
            <p:nvPr/>
          </p:nvSpPr>
          <p:spPr>
            <a:xfrm>
              <a:off x="4294834" y="6214684"/>
              <a:ext cx="7782358" cy="63094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>
                <a:lnSpc>
                  <a:spcPts val="4200"/>
                </a:lnSpc>
              </a:pPr>
              <a:r>
                <a:rPr lang="en-US" sz="1200" smtClean="0">
                  <a:solidFill>
                    <a:srgbClr val="C73202"/>
                  </a:solidFill>
                  <a:latin typeface="Segoe UI Light" pitchFamily="34" charset="0"/>
                  <a:ea typeface="Segoe UI" pitchFamily="34" charset="0"/>
                  <a:cs typeface="Segoe UI" pitchFamily="34" charset="0"/>
                  <a:sym typeface="Gill Sans" charset="0"/>
                </a:rPr>
                <a:t>UPT. Pusat Teknologi Informasi dan Komunikasi UM</a:t>
              </a: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3729" y="6450466"/>
              <a:ext cx="354233" cy="345242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739846" y="1358900"/>
            <a:ext cx="872612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err="1"/>
              <a:t>Optimasi</a:t>
            </a:r>
            <a:r>
              <a:rPr lang="en-US" sz="6600" dirty="0"/>
              <a:t>  </a:t>
            </a:r>
            <a:r>
              <a:rPr lang="en-US" sz="6600" dirty="0" err="1" smtClean="0"/>
              <a:t>Konten</a:t>
            </a:r>
            <a:r>
              <a:rPr lang="id-ID" sz="6600" dirty="0" smtClean="0"/>
              <a:t> (1)</a:t>
            </a:r>
            <a:endParaRPr lang="en-US" sz="6600" dirty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1379538" algn="l"/>
              </a:tabLst>
            </a:pP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Meta Tag Optimization</a:t>
            </a:r>
            <a:endParaRPr lang="id-ID" sz="4400" dirty="0">
              <a:solidFill>
                <a:srgbClr val="EB3C00"/>
              </a:solidFill>
              <a:latin typeface="Segoe UI 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379538" algn="l"/>
              </a:tabLst>
            </a:pPr>
            <a:r>
              <a:rPr lang="id-ID" sz="4400" dirty="0">
                <a:solidFill>
                  <a:srgbClr val="EB3C00"/>
                </a:solidFill>
                <a:latin typeface="Segoe UI Light" pitchFamily="34" charset="0"/>
              </a:rPr>
              <a:t>h</a:t>
            </a: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1,h2,h3 Optimization</a:t>
            </a:r>
            <a:endParaRPr lang="id-ID" sz="4400" dirty="0">
              <a:solidFill>
                <a:srgbClr val="EB3C00"/>
              </a:solidFill>
              <a:latin typeface="Segoe UI 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379538" algn="l"/>
              </a:tabLst>
            </a:pP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URL Optimization</a:t>
            </a:r>
            <a:endParaRPr lang="id-ID" sz="4400" dirty="0">
              <a:solidFill>
                <a:srgbClr val="EB3C00"/>
              </a:solidFill>
              <a:latin typeface="Segoe UI 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379538" algn="l"/>
              </a:tabLst>
            </a:pPr>
            <a:r>
              <a:rPr lang="en-US" sz="4400" dirty="0" err="1">
                <a:solidFill>
                  <a:srgbClr val="EB3C00"/>
                </a:solidFill>
                <a:latin typeface="Segoe UI Light" pitchFamily="34" charset="0"/>
              </a:rPr>
              <a:t>Konten</a:t>
            </a: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 </a:t>
            </a:r>
            <a:r>
              <a:rPr lang="en-US" sz="4400" dirty="0" err="1">
                <a:solidFill>
                  <a:srgbClr val="EB3C00"/>
                </a:solidFill>
                <a:latin typeface="Segoe UI Light" pitchFamily="34" charset="0"/>
              </a:rPr>
              <a:t>Unik</a:t>
            </a: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 </a:t>
            </a:r>
            <a:endParaRPr lang="id-ID" sz="4400" dirty="0">
              <a:solidFill>
                <a:srgbClr val="EB3C00"/>
              </a:solidFill>
              <a:latin typeface="Segoe UI 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379538" algn="l"/>
              </a:tabLst>
            </a:pPr>
            <a:r>
              <a:rPr lang="en-US" sz="4400" dirty="0" err="1">
                <a:solidFill>
                  <a:srgbClr val="EB3C00"/>
                </a:solidFill>
                <a:latin typeface="Segoe UI Light" pitchFamily="34" charset="0"/>
              </a:rPr>
              <a:t>Tidak</a:t>
            </a: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 </a:t>
            </a:r>
            <a:r>
              <a:rPr lang="en-US" sz="4400" dirty="0" err="1">
                <a:solidFill>
                  <a:srgbClr val="EB3C00"/>
                </a:solidFill>
                <a:latin typeface="Segoe UI Light" pitchFamily="34" charset="0"/>
              </a:rPr>
              <a:t>ada</a:t>
            </a: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 </a:t>
            </a:r>
            <a:r>
              <a:rPr lang="en-US" sz="4400" dirty="0" err="1">
                <a:solidFill>
                  <a:srgbClr val="EB3C00"/>
                </a:solidFill>
                <a:latin typeface="Segoe UI Light" pitchFamily="34" charset="0"/>
              </a:rPr>
              <a:t>Duplikat</a:t>
            </a: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 </a:t>
            </a:r>
            <a:r>
              <a:rPr lang="en-US" sz="4400" dirty="0" err="1">
                <a:solidFill>
                  <a:srgbClr val="EB3C00"/>
                </a:solidFill>
                <a:latin typeface="Segoe UI Light" pitchFamily="34" charset="0"/>
              </a:rPr>
              <a:t>konten</a:t>
            </a:r>
            <a:endParaRPr lang="id-ID" sz="4400" dirty="0">
              <a:solidFill>
                <a:srgbClr val="EB3C00"/>
              </a:solidFill>
              <a:latin typeface="Segoe UI 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379538" algn="l"/>
              </a:tabLst>
            </a:pPr>
            <a:r>
              <a:rPr lang="en-US" sz="4400" dirty="0" err="1">
                <a:solidFill>
                  <a:srgbClr val="EB3C00"/>
                </a:solidFill>
                <a:latin typeface="Segoe UI Light" pitchFamily="34" charset="0"/>
              </a:rPr>
              <a:t>Konten</a:t>
            </a: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 </a:t>
            </a:r>
            <a:r>
              <a:rPr lang="en-US" sz="4400" dirty="0" smtClean="0">
                <a:solidFill>
                  <a:srgbClr val="EB3C00"/>
                </a:solidFill>
                <a:latin typeface="Segoe UI Light" pitchFamily="34" charset="0"/>
              </a:rPr>
              <a:t>In</a:t>
            </a:r>
            <a:r>
              <a:rPr lang="id-ID" sz="4400" dirty="0" smtClean="0">
                <a:solidFill>
                  <a:srgbClr val="EB3C00"/>
                </a:solidFill>
                <a:latin typeface="Segoe UI Light" pitchFamily="34" charset="0"/>
              </a:rPr>
              <a:t>s</a:t>
            </a:r>
            <a:r>
              <a:rPr lang="en-US" sz="4400" dirty="0" err="1" smtClean="0">
                <a:solidFill>
                  <a:srgbClr val="EB3C00"/>
                </a:solidFill>
                <a:latin typeface="Segoe UI Light" pitchFamily="34" charset="0"/>
              </a:rPr>
              <a:t>piratif</a:t>
            </a:r>
            <a:endParaRPr lang="id-ID" sz="4400" dirty="0">
              <a:solidFill>
                <a:srgbClr val="EB3C00"/>
              </a:solidFill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90564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in section</a:t>
            </a:r>
            <a:endParaRPr lang="en-US" dirty="0"/>
          </a:p>
        </p:txBody>
      </p:sp>
      <p:sp>
        <p:nvSpPr>
          <p:cNvPr id="12" name="Section title"/>
          <p:cNvSpPr txBox="1"/>
          <p:nvPr/>
        </p:nvSpPr>
        <p:spPr>
          <a:xfrm>
            <a:off x="600575" y="13612"/>
            <a:ext cx="1070698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0"/>
              </a:lnSpc>
            </a:pPr>
            <a:r>
              <a:rPr lang="id-ID" sz="6000" dirty="0" smtClean="0">
                <a:solidFill>
                  <a:srgbClr val="C73202"/>
                </a:solidFill>
                <a:latin typeface="Segoe UI Light" pitchFamily="34" charset="0"/>
                <a:ea typeface="Segoe UI" pitchFamily="34" charset="0"/>
                <a:cs typeface="Segoe UI Light" pitchFamily="34" charset="0"/>
                <a:sym typeface="Gill Sans" charset="0"/>
              </a:rPr>
              <a:t>Basic SEO</a:t>
            </a:r>
            <a:endParaRPr lang="en-US" sz="6000" dirty="0">
              <a:solidFill>
                <a:srgbClr val="C73202"/>
              </a:solidFill>
              <a:latin typeface="Segoe UI Light" pitchFamily="34" charset="0"/>
              <a:ea typeface="Segoe UI" pitchFamily="34" charset="0"/>
              <a:cs typeface="Segoe UI Light" pitchFamily="34" charset="0"/>
              <a:sym typeface="Gill Sans" charset="0"/>
            </a:endParaRPr>
          </a:p>
        </p:txBody>
      </p:sp>
      <p:grpSp>
        <p:nvGrpSpPr>
          <p:cNvPr id="32" name="Back button group" title="Back button group"/>
          <p:cNvGrpSpPr/>
          <p:nvPr/>
        </p:nvGrpSpPr>
        <p:grpSpPr>
          <a:xfrm>
            <a:off x="600575" y="6385763"/>
            <a:ext cx="1528175" cy="253916"/>
            <a:chOff x="600575" y="6385763"/>
            <a:chExt cx="1528175" cy="253916"/>
          </a:xfrm>
        </p:grpSpPr>
        <p:sp>
          <p:nvSpPr>
            <p:cNvPr id="33" name="Back arrow"/>
            <p:cNvSpPr/>
            <p:nvPr/>
          </p:nvSpPr>
          <p:spPr>
            <a:xfrm rot="16200000">
              <a:off x="611830" y="6467001"/>
              <a:ext cx="164592" cy="91440"/>
            </a:xfrm>
            <a:prstGeom prst="triangle">
              <a:avLst/>
            </a:prstGeom>
            <a:solidFill>
              <a:srgbClr val="7671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Back text"/>
            <p:cNvSpPr txBox="1"/>
            <p:nvPr/>
          </p:nvSpPr>
          <p:spPr>
            <a:xfrm>
              <a:off x="747758" y="6385763"/>
              <a:ext cx="138099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latin typeface="Segoe" panose="020B0502040504020203" pitchFamily="34" charset="0"/>
                </a:rPr>
                <a:t>Back</a:t>
              </a:r>
              <a:endParaRPr lang="en-US" sz="1050" dirty="0">
                <a:latin typeface="Segoe" panose="020B0502040504020203" pitchFamily="34" charset="0"/>
              </a:endParaRPr>
            </a:p>
          </p:txBody>
        </p:sp>
        <p:sp>
          <p:nvSpPr>
            <p:cNvPr id="35" name="Back button">
              <a:hlinkClick r:id="" action="ppaction://hlinkshowjump?jump=previousslide"/>
            </p:cNvPr>
            <p:cNvSpPr/>
            <p:nvPr/>
          </p:nvSpPr>
          <p:spPr>
            <a:xfrm>
              <a:off x="600575" y="6390998"/>
              <a:ext cx="564356" cy="243128"/>
            </a:xfrm>
            <a:prstGeom prst="rect">
              <a:avLst/>
            </a:prstGeom>
            <a:solidFill>
              <a:srgbClr val="5B9BD5">
                <a:alpha val="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Next button group" descr="Group containing an arrow and next button&#10;" title="Next button group"/>
          <p:cNvGrpSpPr/>
          <p:nvPr/>
        </p:nvGrpSpPr>
        <p:grpSpPr>
          <a:xfrm>
            <a:off x="9791700" y="1358900"/>
            <a:ext cx="3429000" cy="3581400"/>
            <a:chOff x="9791700" y="1358900"/>
            <a:chExt cx="3429000" cy="3581400"/>
          </a:xfrm>
        </p:grpSpPr>
        <p:sp>
          <p:nvSpPr>
            <p:cNvPr id="7" name="Arrow" title="Next arrow"/>
            <p:cNvSpPr>
              <a:spLocks noEditPoints="1"/>
            </p:cNvSpPr>
            <p:nvPr/>
          </p:nvSpPr>
          <p:spPr bwMode="black">
            <a:xfrm>
              <a:off x="10031233" y="1712915"/>
              <a:ext cx="2989443" cy="3001588"/>
            </a:xfrm>
            <a:custGeom>
              <a:avLst/>
              <a:gdLst>
                <a:gd name="T0" fmla="*/ 88 w 149"/>
                <a:gd name="T1" fmla="*/ 67 h 149"/>
                <a:gd name="T2" fmla="*/ 65 w 149"/>
                <a:gd name="T3" fmla="*/ 46 h 149"/>
                <a:gd name="T4" fmla="*/ 84 w 149"/>
                <a:gd name="T5" fmla="*/ 46 h 149"/>
                <a:gd name="T6" fmla="*/ 115 w 149"/>
                <a:gd name="T7" fmla="*/ 75 h 149"/>
                <a:gd name="T8" fmla="*/ 84 w 149"/>
                <a:gd name="T9" fmla="*/ 104 h 149"/>
                <a:gd name="T10" fmla="*/ 65 w 149"/>
                <a:gd name="T11" fmla="*/ 104 h 149"/>
                <a:gd name="T12" fmla="*/ 88 w 149"/>
                <a:gd name="T13" fmla="*/ 82 h 149"/>
                <a:gd name="T14" fmla="*/ 36 w 149"/>
                <a:gd name="T15" fmla="*/ 82 h 149"/>
                <a:gd name="T16" fmla="*/ 36 w 149"/>
                <a:gd name="T17" fmla="*/ 67 h 149"/>
                <a:gd name="T18" fmla="*/ 88 w 149"/>
                <a:gd name="T19" fmla="*/ 67 h 149"/>
                <a:gd name="T20" fmla="*/ 74 w 149"/>
                <a:gd name="T21" fmla="*/ 9 h 149"/>
                <a:gd name="T22" fmla="*/ 140 w 149"/>
                <a:gd name="T23" fmla="*/ 75 h 149"/>
                <a:gd name="T24" fmla="*/ 74 w 149"/>
                <a:gd name="T25" fmla="*/ 140 h 149"/>
                <a:gd name="T26" fmla="*/ 9 w 149"/>
                <a:gd name="T27" fmla="*/ 75 h 149"/>
                <a:gd name="T28" fmla="*/ 74 w 149"/>
                <a:gd name="T29" fmla="*/ 9 h 149"/>
                <a:gd name="T30" fmla="*/ 74 w 149"/>
                <a:gd name="T31" fmla="*/ 0 h 149"/>
                <a:gd name="T32" fmla="*/ 0 w 149"/>
                <a:gd name="T33" fmla="*/ 75 h 149"/>
                <a:gd name="T34" fmla="*/ 74 w 149"/>
                <a:gd name="T35" fmla="*/ 149 h 149"/>
                <a:gd name="T36" fmla="*/ 149 w 149"/>
                <a:gd name="T37" fmla="*/ 75 h 149"/>
                <a:gd name="T38" fmla="*/ 74 w 149"/>
                <a:gd name="T3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9" h="149">
                  <a:moveTo>
                    <a:pt x="88" y="67"/>
                  </a:moveTo>
                  <a:cubicBezTo>
                    <a:pt x="65" y="46"/>
                    <a:pt x="65" y="46"/>
                    <a:pt x="65" y="46"/>
                  </a:cubicBezTo>
                  <a:cubicBezTo>
                    <a:pt x="84" y="46"/>
                    <a:pt x="84" y="46"/>
                    <a:pt x="84" y="46"/>
                  </a:cubicBezTo>
                  <a:cubicBezTo>
                    <a:pt x="115" y="75"/>
                    <a:pt x="115" y="75"/>
                    <a:pt x="115" y="75"/>
                  </a:cubicBezTo>
                  <a:cubicBezTo>
                    <a:pt x="84" y="104"/>
                    <a:pt x="84" y="104"/>
                    <a:pt x="84" y="104"/>
                  </a:cubicBezTo>
                  <a:cubicBezTo>
                    <a:pt x="65" y="104"/>
                    <a:pt x="65" y="104"/>
                    <a:pt x="65" y="104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67"/>
                    <a:pt x="36" y="67"/>
                    <a:pt x="36" y="67"/>
                  </a:cubicBezTo>
                  <a:lnTo>
                    <a:pt x="88" y="67"/>
                  </a:lnTo>
                  <a:close/>
                  <a:moveTo>
                    <a:pt x="74" y="9"/>
                  </a:moveTo>
                  <a:cubicBezTo>
                    <a:pt x="110" y="9"/>
                    <a:pt x="140" y="39"/>
                    <a:pt x="140" y="75"/>
                  </a:cubicBezTo>
                  <a:cubicBezTo>
                    <a:pt x="140" y="111"/>
                    <a:pt x="110" y="140"/>
                    <a:pt x="74" y="140"/>
                  </a:cubicBezTo>
                  <a:cubicBezTo>
                    <a:pt x="38" y="140"/>
                    <a:pt x="9" y="111"/>
                    <a:pt x="9" y="75"/>
                  </a:cubicBezTo>
                  <a:cubicBezTo>
                    <a:pt x="9" y="39"/>
                    <a:pt x="38" y="9"/>
                    <a:pt x="74" y="9"/>
                  </a:cubicBezTo>
                  <a:moveTo>
                    <a:pt x="74" y="0"/>
                  </a:moveTo>
                  <a:cubicBezTo>
                    <a:pt x="33" y="0"/>
                    <a:pt x="0" y="33"/>
                    <a:pt x="0" y="75"/>
                  </a:cubicBezTo>
                  <a:cubicBezTo>
                    <a:pt x="0" y="116"/>
                    <a:pt x="33" y="149"/>
                    <a:pt x="74" y="149"/>
                  </a:cubicBezTo>
                  <a:cubicBezTo>
                    <a:pt x="116" y="149"/>
                    <a:pt x="149" y="116"/>
                    <a:pt x="149" y="75"/>
                  </a:cubicBezTo>
                  <a:cubicBezTo>
                    <a:pt x="149" y="33"/>
                    <a:pt x="116" y="0"/>
                    <a:pt x="74" y="0"/>
                  </a:cubicBezTo>
                </a:path>
              </a:pathLst>
            </a:custGeom>
            <a:solidFill>
              <a:srgbClr val="96969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11" name="Next button" title="Next button">
              <a:hlinkClick r:id="" action="ppaction://hlinkshowjump?jump=nextslide"/>
            </p:cNvPr>
            <p:cNvSpPr/>
            <p:nvPr/>
          </p:nvSpPr>
          <p:spPr>
            <a:xfrm>
              <a:off x="9791700" y="1358900"/>
              <a:ext cx="3429000" cy="3581400"/>
            </a:xfrm>
            <a:prstGeom prst="rect">
              <a:avLst/>
            </a:prstGeom>
            <a:solidFill>
              <a:srgbClr val="5B9BD5">
                <a:alpha val="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Exit button" title="Exit button">
            <a:hlinkClick r:id="" action="ppaction://hlinkshowjump?jump=endshow"/>
          </p:cNvPr>
          <p:cNvSpPr>
            <a:spLocks noEditPoints="1"/>
          </p:cNvSpPr>
          <p:nvPr/>
        </p:nvSpPr>
        <p:spPr bwMode="black">
          <a:xfrm>
            <a:off x="11813831" y="101681"/>
            <a:ext cx="234787" cy="234787"/>
          </a:xfrm>
          <a:custGeom>
            <a:avLst/>
            <a:gdLst>
              <a:gd name="T0" fmla="*/ 99 w 150"/>
              <a:gd name="T1" fmla="*/ 106 h 150"/>
              <a:gd name="T2" fmla="*/ 75 w 150"/>
              <a:gd name="T3" fmla="*/ 83 h 150"/>
              <a:gd name="T4" fmla="*/ 52 w 150"/>
              <a:gd name="T5" fmla="*/ 106 h 150"/>
              <a:gd name="T6" fmla="*/ 44 w 150"/>
              <a:gd name="T7" fmla="*/ 98 h 150"/>
              <a:gd name="T8" fmla="*/ 67 w 150"/>
              <a:gd name="T9" fmla="*/ 75 h 150"/>
              <a:gd name="T10" fmla="*/ 44 w 150"/>
              <a:gd name="T11" fmla="*/ 51 h 150"/>
              <a:gd name="T12" fmla="*/ 52 w 150"/>
              <a:gd name="T13" fmla="*/ 43 h 150"/>
              <a:gd name="T14" fmla="*/ 75 w 150"/>
              <a:gd name="T15" fmla="*/ 66 h 150"/>
              <a:gd name="T16" fmla="*/ 98 w 150"/>
              <a:gd name="T17" fmla="*/ 43 h 150"/>
              <a:gd name="T18" fmla="*/ 107 w 150"/>
              <a:gd name="T19" fmla="*/ 52 h 150"/>
              <a:gd name="T20" fmla="*/ 84 w 150"/>
              <a:gd name="T21" fmla="*/ 75 h 150"/>
              <a:gd name="T22" fmla="*/ 107 w 150"/>
              <a:gd name="T23" fmla="*/ 98 h 150"/>
              <a:gd name="T24" fmla="*/ 99 w 150"/>
              <a:gd name="T25" fmla="*/ 106 h 150"/>
              <a:gd name="T26" fmla="*/ 150 w 150"/>
              <a:gd name="T27" fmla="*/ 75 h 150"/>
              <a:gd name="T28" fmla="*/ 75 w 150"/>
              <a:gd name="T29" fmla="*/ 0 h 150"/>
              <a:gd name="T30" fmla="*/ 0 w 150"/>
              <a:gd name="T31" fmla="*/ 75 h 150"/>
              <a:gd name="T32" fmla="*/ 75 w 150"/>
              <a:gd name="T33" fmla="*/ 150 h 150"/>
              <a:gd name="T34" fmla="*/ 150 w 150"/>
              <a:gd name="T35" fmla="*/ 75 h 150"/>
              <a:gd name="T36" fmla="*/ 141 w 150"/>
              <a:gd name="T37" fmla="*/ 75 h 150"/>
              <a:gd name="T38" fmla="*/ 75 w 150"/>
              <a:gd name="T39" fmla="*/ 140 h 150"/>
              <a:gd name="T40" fmla="*/ 10 w 150"/>
              <a:gd name="T41" fmla="*/ 75 h 150"/>
              <a:gd name="T42" fmla="*/ 75 w 150"/>
              <a:gd name="T43" fmla="*/ 9 h 150"/>
              <a:gd name="T44" fmla="*/ 141 w 150"/>
              <a:gd name="T45" fmla="*/ 75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0" h="150">
                <a:moveTo>
                  <a:pt x="99" y="106"/>
                </a:moveTo>
                <a:cubicBezTo>
                  <a:pt x="75" y="83"/>
                  <a:pt x="75" y="83"/>
                  <a:pt x="75" y="83"/>
                </a:cubicBezTo>
                <a:cubicBezTo>
                  <a:pt x="52" y="106"/>
                  <a:pt x="52" y="106"/>
                  <a:pt x="52" y="106"/>
                </a:cubicBezTo>
                <a:cubicBezTo>
                  <a:pt x="44" y="98"/>
                  <a:pt x="44" y="98"/>
                  <a:pt x="44" y="98"/>
                </a:cubicBezTo>
                <a:cubicBezTo>
                  <a:pt x="67" y="75"/>
                  <a:pt x="67" y="75"/>
                  <a:pt x="67" y="75"/>
                </a:cubicBezTo>
                <a:cubicBezTo>
                  <a:pt x="44" y="51"/>
                  <a:pt x="44" y="51"/>
                  <a:pt x="44" y="51"/>
                </a:cubicBezTo>
                <a:cubicBezTo>
                  <a:pt x="52" y="43"/>
                  <a:pt x="52" y="43"/>
                  <a:pt x="52" y="43"/>
                </a:cubicBezTo>
                <a:cubicBezTo>
                  <a:pt x="75" y="66"/>
                  <a:pt x="75" y="66"/>
                  <a:pt x="75" y="66"/>
                </a:cubicBezTo>
                <a:cubicBezTo>
                  <a:pt x="98" y="43"/>
                  <a:pt x="98" y="43"/>
                  <a:pt x="98" y="43"/>
                </a:cubicBezTo>
                <a:cubicBezTo>
                  <a:pt x="107" y="52"/>
                  <a:pt x="107" y="52"/>
                  <a:pt x="107" y="52"/>
                </a:cubicBezTo>
                <a:cubicBezTo>
                  <a:pt x="84" y="75"/>
                  <a:pt x="84" y="75"/>
                  <a:pt x="84" y="75"/>
                </a:cubicBezTo>
                <a:cubicBezTo>
                  <a:pt x="107" y="98"/>
                  <a:pt x="107" y="98"/>
                  <a:pt x="107" y="98"/>
                </a:cubicBezTo>
                <a:lnTo>
                  <a:pt x="99" y="106"/>
                </a:lnTo>
                <a:close/>
                <a:moveTo>
                  <a:pt x="150" y="75"/>
                </a:moveTo>
                <a:cubicBezTo>
                  <a:pt x="150" y="33"/>
                  <a:pt x="117" y="0"/>
                  <a:pt x="75" y="0"/>
                </a:cubicBezTo>
                <a:cubicBezTo>
                  <a:pt x="34" y="0"/>
                  <a:pt x="0" y="33"/>
                  <a:pt x="0" y="75"/>
                </a:cubicBezTo>
                <a:cubicBezTo>
                  <a:pt x="0" y="116"/>
                  <a:pt x="34" y="150"/>
                  <a:pt x="75" y="150"/>
                </a:cubicBezTo>
                <a:cubicBezTo>
                  <a:pt x="117" y="150"/>
                  <a:pt x="150" y="116"/>
                  <a:pt x="150" y="75"/>
                </a:cubicBezTo>
                <a:close/>
                <a:moveTo>
                  <a:pt x="141" y="75"/>
                </a:moveTo>
                <a:cubicBezTo>
                  <a:pt x="141" y="111"/>
                  <a:pt x="111" y="140"/>
                  <a:pt x="75" y="140"/>
                </a:cubicBezTo>
                <a:cubicBezTo>
                  <a:pt x="39" y="140"/>
                  <a:pt x="10" y="111"/>
                  <a:pt x="10" y="75"/>
                </a:cubicBezTo>
                <a:cubicBezTo>
                  <a:pt x="10" y="38"/>
                  <a:pt x="39" y="9"/>
                  <a:pt x="75" y="9"/>
                </a:cubicBezTo>
                <a:cubicBezTo>
                  <a:pt x="111" y="9"/>
                  <a:pt x="141" y="38"/>
                  <a:pt x="141" y="75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294834" y="6214684"/>
            <a:ext cx="7782358" cy="630942"/>
            <a:chOff x="4294834" y="6214684"/>
            <a:chExt cx="7782358" cy="630942"/>
          </a:xfrm>
        </p:grpSpPr>
        <p:sp>
          <p:nvSpPr>
            <p:cNvPr id="26" name="Main textbox"/>
            <p:cNvSpPr txBox="1"/>
            <p:nvPr/>
          </p:nvSpPr>
          <p:spPr>
            <a:xfrm>
              <a:off x="4294834" y="6214684"/>
              <a:ext cx="7782358" cy="63094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>
                <a:lnSpc>
                  <a:spcPts val="4200"/>
                </a:lnSpc>
              </a:pPr>
              <a:r>
                <a:rPr lang="en-US" sz="1200" smtClean="0">
                  <a:solidFill>
                    <a:srgbClr val="C73202"/>
                  </a:solidFill>
                  <a:latin typeface="Segoe UI Light" pitchFamily="34" charset="0"/>
                  <a:ea typeface="Segoe UI" pitchFamily="34" charset="0"/>
                  <a:cs typeface="Segoe UI" pitchFamily="34" charset="0"/>
                  <a:sym typeface="Gill Sans" charset="0"/>
                </a:rPr>
                <a:t>UPT. Pusat Teknologi Informasi dan Komunikasi UM</a:t>
              </a: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3729" y="6450466"/>
              <a:ext cx="354233" cy="345242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739846" y="1358900"/>
            <a:ext cx="872612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err="1"/>
              <a:t>Optimasi</a:t>
            </a:r>
            <a:r>
              <a:rPr lang="en-US" sz="6600" dirty="0"/>
              <a:t>  </a:t>
            </a:r>
            <a:r>
              <a:rPr lang="en-US" sz="6600" dirty="0" err="1" smtClean="0"/>
              <a:t>Konten</a:t>
            </a:r>
            <a:r>
              <a:rPr lang="id-ID" sz="6600" dirty="0" smtClean="0"/>
              <a:t> (2)</a:t>
            </a:r>
            <a:endParaRPr lang="en-US" sz="6600" dirty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1379538" algn="l"/>
              </a:tabLst>
            </a:pPr>
            <a:r>
              <a:rPr lang="en-US" sz="4400" dirty="0" err="1" smtClean="0">
                <a:solidFill>
                  <a:srgbClr val="EB3C00"/>
                </a:solidFill>
                <a:latin typeface="Segoe UI Light" pitchFamily="34" charset="0"/>
              </a:rPr>
              <a:t>Terdapat</a:t>
            </a:r>
            <a:r>
              <a:rPr lang="en-US" sz="4400" dirty="0" smtClean="0">
                <a:solidFill>
                  <a:srgbClr val="EB3C00"/>
                </a:solidFill>
                <a:latin typeface="Segoe UI Light" pitchFamily="34" charset="0"/>
              </a:rPr>
              <a:t> </a:t>
            </a:r>
            <a:r>
              <a:rPr lang="en-US" sz="4400" dirty="0" err="1">
                <a:solidFill>
                  <a:srgbClr val="EB3C00"/>
                </a:solidFill>
                <a:latin typeface="Segoe UI Light" pitchFamily="34" charset="0"/>
              </a:rPr>
              <a:t>Gambar</a:t>
            </a: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 </a:t>
            </a:r>
            <a:endParaRPr lang="id-ID" sz="4400" dirty="0">
              <a:solidFill>
                <a:srgbClr val="EB3C00"/>
              </a:solidFill>
              <a:latin typeface="Segoe UI 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379538" algn="l"/>
              </a:tabLst>
            </a:pPr>
            <a:r>
              <a:rPr lang="en-US" sz="4400" dirty="0" err="1">
                <a:solidFill>
                  <a:srgbClr val="EB3C00"/>
                </a:solidFill>
                <a:latin typeface="Segoe UI Light" pitchFamily="34" charset="0"/>
              </a:rPr>
              <a:t>Terdapat</a:t>
            </a: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 Video</a:t>
            </a:r>
            <a:endParaRPr lang="id-ID" sz="4400" dirty="0">
              <a:solidFill>
                <a:srgbClr val="EB3C00"/>
              </a:solidFill>
              <a:latin typeface="Segoe UI 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379538" algn="l"/>
              </a:tabLst>
            </a:pP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Bold/italic/underline (keyword)</a:t>
            </a:r>
            <a:endParaRPr lang="id-ID" sz="4400" dirty="0">
              <a:solidFill>
                <a:srgbClr val="EB3C00"/>
              </a:solidFill>
              <a:latin typeface="Segoe UI 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379538" algn="l"/>
              </a:tabLst>
            </a:pPr>
            <a:r>
              <a:rPr lang="en-US" sz="4400" dirty="0" err="1">
                <a:solidFill>
                  <a:srgbClr val="EB3C00"/>
                </a:solidFill>
                <a:latin typeface="Segoe UI Light" pitchFamily="34" charset="0"/>
              </a:rPr>
              <a:t>Diawal</a:t>
            </a: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 </a:t>
            </a:r>
            <a:r>
              <a:rPr lang="en-US" sz="4400" dirty="0" err="1">
                <a:solidFill>
                  <a:srgbClr val="EB3C00"/>
                </a:solidFill>
                <a:latin typeface="Segoe UI Light" pitchFamily="34" charset="0"/>
              </a:rPr>
              <a:t>paragraf</a:t>
            </a: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 </a:t>
            </a:r>
            <a:r>
              <a:rPr lang="en-US" sz="4400" dirty="0" err="1">
                <a:solidFill>
                  <a:srgbClr val="EB3C00"/>
                </a:solidFill>
                <a:latin typeface="Segoe UI Light" pitchFamily="34" charset="0"/>
              </a:rPr>
              <a:t>ada</a:t>
            </a: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 keyword</a:t>
            </a:r>
            <a:endParaRPr lang="id-ID" sz="4400" dirty="0">
              <a:solidFill>
                <a:srgbClr val="EB3C00"/>
              </a:solidFill>
              <a:latin typeface="Segoe UI 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379538" algn="l"/>
              </a:tabLst>
            </a:pPr>
            <a:r>
              <a:rPr lang="en-US" sz="4400" dirty="0" err="1">
                <a:solidFill>
                  <a:srgbClr val="EB3C00"/>
                </a:solidFill>
                <a:latin typeface="Segoe UI Light" pitchFamily="34" charset="0"/>
              </a:rPr>
              <a:t>Diakhir</a:t>
            </a: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 </a:t>
            </a:r>
            <a:r>
              <a:rPr lang="en-US" sz="4400" dirty="0" err="1">
                <a:solidFill>
                  <a:srgbClr val="EB3C00"/>
                </a:solidFill>
                <a:latin typeface="Segoe UI Light" pitchFamily="34" charset="0"/>
              </a:rPr>
              <a:t>paragraf</a:t>
            </a: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 </a:t>
            </a:r>
            <a:r>
              <a:rPr lang="en-US" sz="4400" dirty="0" err="1">
                <a:solidFill>
                  <a:srgbClr val="EB3C00"/>
                </a:solidFill>
                <a:latin typeface="Segoe UI Light" pitchFamily="34" charset="0"/>
              </a:rPr>
              <a:t>ada</a:t>
            </a: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 keyword</a:t>
            </a:r>
            <a:endParaRPr lang="id-ID" sz="4400" dirty="0">
              <a:solidFill>
                <a:srgbClr val="EB3C00"/>
              </a:solidFill>
              <a:latin typeface="Segoe UI 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379538" algn="l"/>
              </a:tabLst>
            </a:pPr>
            <a:r>
              <a:rPr lang="en-US" sz="4400" dirty="0" err="1">
                <a:solidFill>
                  <a:srgbClr val="EB3C00"/>
                </a:solidFill>
                <a:latin typeface="Segoe UI Light" pitchFamily="34" charset="0"/>
              </a:rPr>
              <a:t>Ditengah</a:t>
            </a: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 </a:t>
            </a:r>
            <a:r>
              <a:rPr lang="en-US" sz="4400" dirty="0" err="1">
                <a:solidFill>
                  <a:srgbClr val="EB3C00"/>
                </a:solidFill>
                <a:latin typeface="Segoe UI Light" pitchFamily="34" charset="0"/>
              </a:rPr>
              <a:t>Paragraf</a:t>
            </a: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 </a:t>
            </a:r>
            <a:r>
              <a:rPr lang="en-US" sz="4400" dirty="0" err="1">
                <a:solidFill>
                  <a:srgbClr val="EB3C00"/>
                </a:solidFill>
                <a:latin typeface="Segoe UI Light" pitchFamily="34" charset="0"/>
              </a:rPr>
              <a:t>ada</a:t>
            </a: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 </a:t>
            </a:r>
            <a:r>
              <a:rPr lang="en-US" sz="4400" dirty="0" smtClean="0">
                <a:solidFill>
                  <a:srgbClr val="EB3C00"/>
                </a:solidFill>
                <a:latin typeface="Segoe UI Light" pitchFamily="34" charset="0"/>
              </a:rPr>
              <a:t>keyword</a:t>
            </a:r>
            <a:endParaRPr lang="en-US" sz="4400" dirty="0">
              <a:solidFill>
                <a:srgbClr val="EB3C00"/>
              </a:solidFill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98474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in section</a:t>
            </a:r>
            <a:endParaRPr lang="en-US" dirty="0"/>
          </a:p>
        </p:txBody>
      </p:sp>
      <p:sp>
        <p:nvSpPr>
          <p:cNvPr id="12" name="Section title"/>
          <p:cNvSpPr txBox="1"/>
          <p:nvPr/>
        </p:nvSpPr>
        <p:spPr>
          <a:xfrm>
            <a:off x="600575" y="13612"/>
            <a:ext cx="1070698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0"/>
              </a:lnSpc>
            </a:pPr>
            <a:r>
              <a:rPr lang="id-ID" sz="6000" dirty="0" smtClean="0">
                <a:solidFill>
                  <a:srgbClr val="C73202"/>
                </a:solidFill>
                <a:latin typeface="Segoe UI Light" pitchFamily="34" charset="0"/>
                <a:ea typeface="Segoe UI" pitchFamily="34" charset="0"/>
                <a:cs typeface="Segoe UI Light" pitchFamily="34" charset="0"/>
                <a:sym typeface="Gill Sans" charset="0"/>
              </a:rPr>
              <a:t>Basic SEO</a:t>
            </a:r>
            <a:endParaRPr lang="en-US" sz="6000" dirty="0">
              <a:solidFill>
                <a:srgbClr val="C73202"/>
              </a:solidFill>
              <a:latin typeface="Segoe UI Light" pitchFamily="34" charset="0"/>
              <a:ea typeface="Segoe UI" pitchFamily="34" charset="0"/>
              <a:cs typeface="Segoe UI Light" pitchFamily="34" charset="0"/>
              <a:sym typeface="Gill Sans" charset="0"/>
            </a:endParaRPr>
          </a:p>
        </p:txBody>
      </p:sp>
      <p:grpSp>
        <p:nvGrpSpPr>
          <p:cNvPr id="32" name="Back button group" title="Back button group"/>
          <p:cNvGrpSpPr/>
          <p:nvPr/>
        </p:nvGrpSpPr>
        <p:grpSpPr>
          <a:xfrm>
            <a:off x="600575" y="6385763"/>
            <a:ext cx="1528175" cy="253916"/>
            <a:chOff x="600575" y="6385763"/>
            <a:chExt cx="1528175" cy="253916"/>
          </a:xfrm>
        </p:grpSpPr>
        <p:sp>
          <p:nvSpPr>
            <p:cNvPr id="33" name="Back arrow"/>
            <p:cNvSpPr/>
            <p:nvPr/>
          </p:nvSpPr>
          <p:spPr>
            <a:xfrm rot="16200000">
              <a:off x="611830" y="6467001"/>
              <a:ext cx="164592" cy="91440"/>
            </a:xfrm>
            <a:prstGeom prst="triangle">
              <a:avLst/>
            </a:prstGeom>
            <a:solidFill>
              <a:srgbClr val="7671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Back text"/>
            <p:cNvSpPr txBox="1"/>
            <p:nvPr/>
          </p:nvSpPr>
          <p:spPr>
            <a:xfrm>
              <a:off x="747758" y="6385763"/>
              <a:ext cx="138099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latin typeface="Segoe" panose="020B0502040504020203" pitchFamily="34" charset="0"/>
                </a:rPr>
                <a:t>Back</a:t>
              </a:r>
              <a:endParaRPr lang="en-US" sz="1050" dirty="0">
                <a:latin typeface="Segoe" panose="020B0502040504020203" pitchFamily="34" charset="0"/>
              </a:endParaRPr>
            </a:p>
          </p:txBody>
        </p:sp>
        <p:sp>
          <p:nvSpPr>
            <p:cNvPr id="35" name="Back button">
              <a:hlinkClick r:id="" action="ppaction://hlinkshowjump?jump=previousslide"/>
            </p:cNvPr>
            <p:cNvSpPr/>
            <p:nvPr/>
          </p:nvSpPr>
          <p:spPr>
            <a:xfrm>
              <a:off x="600575" y="6390998"/>
              <a:ext cx="564356" cy="243128"/>
            </a:xfrm>
            <a:prstGeom prst="rect">
              <a:avLst/>
            </a:prstGeom>
            <a:solidFill>
              <a:srgbClr val="5B9BD5">
                <a:alpha val="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Next button group" descr="Group containing an arrow and next button&#10;" title="Next button group"/>
          <p:cNvGrpSpPr/>
          <p:nvPr/>
        </p:nvGrpSpPr>
        <p:grpSpPr>
          <a:xfrm>
            <a:off x="9791700" y="1358900"/>
            <a:ext cx="3429000" cy="3581400"/>
            <a:chOff x="9791700" y="1358900"/>
            <a:chExt cx="3429000" cy="3581400"/>
          </a:xfrm>
        </p:grpSpPr>
        <p:sp>
          <p:nvSpPr>
            <p:cNvPr id="7" name="Arrow" title="Next arrow"/>
            <p:cNvSpPr>
              <a:spLocks noEditPoints="1"/>
            </p:cNvSpPr>
            <p:nvPr/>
          </p:nvSpPr>
          <p:spPr bwMode="black">
            <a:xfrm>
              <a:off x="10031233" y="1712915"/>
              <a:ext cx="2989443" cy="3001588"/>
            </a:xfrm>
            <a:custGeom>
              <a:avLst/>
              <a:gdLst>
                <a:gd name="T0" fmla="*/ 88 w 149"/>
                <a:gd name="T1" fmla="*/ 67 h 149"/>
                <a:gd name="T2" fmla="*/ 65 w 149"/>
                <a:gd name="T3" fmla="*/ 46 h 149"/>
                <a:gd name="T4" fmla="*/ 84 w 149"/>
                <a:gd name="T5" fmla="*/ 46 h 149"/>
                <a:gd name="T6" fmla="*/ 115 w 149"/>
                <a:gd name="T7" fmla="*/ 75 h 149"/>
                <a:gd name="T8" fmla="*/ 84 w 149"/>
                <a:gd name="T9" fmla="*/ 104 h 149"/>
                <a:gd name="T10" fmla="*/ 65 w 149"/>
                <a:gd name="T11" fmla="*/ 104 h 149"/>
                <a:gd name="T12" fmla="*/ 88 w 149"/>
                <a:gd name="T13" fmla="*/ 82 h 149"/>
                <a:gd name="T14" fmla="*/ 36 w 149"/>
                <a:gd name="T15" fmla="*/ 82 h 149"/>
                <a:gd name="T16" fmla="*/ 36 w 149"/>
                <a:gd name="T17" fmla="*/ 67 h 149"/>
                <a:gd name="T18" fmla="*/ 88 w 149"/>
                <a:gd name="T19" fmla="*/ 67 h 149"/>
                <a:gd name="T20" fmla="*/ 74 w 149"/>
                <a:gd name="T21" fmla="*/ 9 h 149"/>
                <a:gd name="T22" fmla="*/ 140 w 149"/>
                <a:gd name="T23" fmla="*/ 75 h 149"/>
                <a:gd name="T24" fmla="*/ 74 w 149"/>
                <a:gd name="T25" fmla="*/ 140 h 149"/>
                <a:gd name="T26" fmla="*/ 9 w 149"/>
                <a:gd name="T27" fmla="*/ 75 h 149"/>
                <a:gd name="T28" fmla="*/ 74 w 149"/>
                <a:gd name="T29" fmla="*/ 9 h 149"/>
                <a:gd name="T30" fmla="*/ 74 w 149"/>
                <a:gd name="T31" fmla="*/ 0 h 149"/>
                <a:gd name="T32" fmla="*/ 0 w 149"/>
                <a:gd name="T33" fmla="*/ 75 h 149"/>
                <a:gd name="T34" fmla="*/ 74 w 149"/>
                <a:gd name="T35" fmla="*/ 149 h 149"/>
                <a:gd name="T36" fmla="*/ 149 w 149"/>
                <a:gd name="T37" fmla="*/ 75 h 149"/>
                <a:gd name="T38" fmla="*/ 74 w 149"/>
                <a:gd name="T3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9" h="149">
                  <a:moveTo>
                    <a:pt x="88" y="67"/>
                  </a:moveTo>
                  <a:cubicBezTo>
                    <a:pt x="65" y="46"/>
                    <a:pt x="65" y="46"/>
                    <a:pt x="65" y="46"/>
                  </a:cubicBezTo>
                  <a:cubicBezTo>
                    <a:pt x="84" y="46"/>
                    <a:pt x="84" y="46"/>
                    <a:pt x="84" y="46"/>
                  </a:cubicBezTo>
                  <a:cubicBezTo>
                    <a:pt x="115" y="75"/>
                    <a:pt x="115" y="75"/>
                    <a:pt x="115" y="75"/>
                  </a:cubicBezTo>
                  <a:cubicBezTo>
                    <a:pt x="84" y="104"/>
                    <a:pt x="84" y="104"/>
                    <a:pt x="84" y="104"/>
                  </a:cubicBezTo>
                  <a:cubicBezTo>
                    <a:pt x="65" y="104"/>
                    <a:pt x="65" y="104"/>
                    <a:pt x="65" y="104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67"/>
                    <a:pt x="36" y="67"/>
                    <a:pt x="36" y="67"/>
                  </a:cubicBezTo>
                  <a:lnTo>
                    <a:pt x="88" y="67"/>
                  </a:lnTo>
                  <a:close/>
                  <a:moveTo>
                    <a:pt x="74" y="9"/>
                  </a:moveTo>
                  <a:cubicBezTo>
                    <a:pt x="110" y="9"/>
                    <a:pt x="140" y="39"/>
                    <a:pt x="140" y="75"/>
                  </a:cubicBezTo>
                  <a:cubicBezTo>
                    <a:pt x="140" y="111"/>
                    <a:pt x="110" y="140"/>
                    <a:pt x="74" y="140"/>
                  </a:cubicBezTo>
                  <a:cubicBezTo>
                    <a:pt x="38" y="140"/>
                    <a:pt x="9" y="111"/>
                    <a:pt x="9" y="75"/>
                  </a:cubicBezTo>
                  <a:cubicBezTo>
                    <a:pt x="9" y="39"/>
                    <a:pt x="38" y="9"/>
                    <a:pt x="74" y="9"/>
                  </a:cubicBezTo>
                  <a:moveTo>
                    <a:pt x="74" y="0"/>
                  </a:moveTo>
                  <a:cubicBezTo>
                    <a:pt x="33" y="0"/>
                    <a:pt x="0" y="33"/>
                    <a:pt x="0" y="75"/>
                  </a:cubicBezTo>
                  <a:cubicBezTo>
                    <a:pt x="0" y="116"/>
                    <a:pt x="33" y="149"/>
                    <a:pt x="74" y="149"/>
                  </a:cubicBezTo>
                  <a:cubicBezTo>
                    <a:pt x="116" y="149"/>
                    <a:pt x="149" y="116"/>
                    <a:pt x="149" y="75"/>
                  </a:cubicBezTo>
                  <a:cubicBezTo>
                    <a:pt x="149" y="33"/>
                    <a:pt x="116" y="0"/>
                    <a:pt x="74" y="0"/>
                  </a:cubicBezTo>
                </a:path>
              </a:pathLst>
            </a:custGeom>
            <a:solidFill>
              <a:srgbClr val="96969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11" name="Next button" title="Next button">
              <a:hlinkClick r:id="" action="ppaction://hlinkshowjump?jump=nextslide"/>
            </p:cNvPr>
            <p:cNvSpPr/>
            <p:nvPr/>
          </p:nvSpPr>
          <p:spPr>
            <a:xfrm>
              <a:off x="9791700" y="1358900"/>
              <a:ext cx="3429000" cy="3581400"/>
            </a:xfrm>
            <a:prstGeom prst="rect">
              <a:avLst/>
            </a:prstGeom>
            <a:solidFill>
              <a:srgbClr val="5B9BD5">
                <a:alpha val="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Exit button" title="Exit button">
            <a:hlinkClick r:id="" action="ppaction://hlinkshowjump?jump=endshow"/>
          </p:cNvPr>
          <p:cNvSpPr>
            <a:spLocks noEditPoints="1"/>
          </p:cNvSpPr>
          <p:nvPr/>
        </p:nvSpPr>
        <p:spPr bwMode="black">
          <a:xfrm>
            <a:off x="11813831" y="101681"/>
            <a:ext cx="234787" cy="234787"/>
          </a:xfrm>
          <a:custGeom>
            <a:avLst/>
            <a:gdLst>
              <a:gd name="T0" fmla="*/ 99 w 150"/>
              <a:gd name="T1" fmla="*/ 106 h 150"/>
              <a:gd name="T2" fmla="*/ 75 w 150"/>
              <a:gd name="T3" fmla="*/ 83 h 150"/>
              <a:gd name="T4" fmla="*/ 52 w 150"/>
              <a:gd name="T5" fmla="*/ 106 h 150"/>
              <a:gd name="T6" fmla="*/ 44 w 150"/>
              <a:gd name="T7" fmla="*/ 98 h 150"/>
              <a:gd name="T8" fmla="*/ 67 w 150"/>
              <a:gd name="T9" fmla="*/ 75 h 150"/>
              <a:gd name="T10" fmla="*/ 44 w 150"/>
              <a:gd name="T11" fmla="*/ 51 h 150"/>
              <a:gd name="T12" fmla="*/ 52 w 150"/>
              <a:gd name="T13" fmla="*/ 43 h 150"/>
              <a:gd name="T14" fmla="*/ 75 w 150"/>
              <a:gd name="T15" fmla="*/ 66 h 150"/>
              <a:gd name="T16" fmla="*/ 98 w 150"/>
              <a:gd name="T17" fmla="*/ 43 h 150"/>
              <a:gd name="T18" fmla="*/ 107 w 150"/>
              <a:gd name="T19" fmla="*/ 52 h 150"/>
              <a:gd name="T20" fmla="*/ 84 w 150"/>
              <a:gd name="T21" fmla="*/ 75 h 150"/>
              <a:gd name="T22" fmla="*/ 107 w 150"/>
              <a:gd name="T23" fmla="*/ 98 h 150"/>
              <a:gd name="T24" fmla="*/ 99 w 150"/>
              <a:gd name="T25" fmla="*/ 106 h 150"/>
              <a:gd name="T26" fmla="*/ 150 w 150"/>
              <a:gd name="T27" fmla="*/ 75 h 150"/>
              <a:gd name="T28" fmla="*/ 75 w 150"/>
              <a:gd name="T29" fmla="*/ 0 h 150"/>
              <a:gd name="T30" fmla="*/ 0 w 150"/>
              <a:gd name="T31" fmla="*/ 75 h 150"/>
              <a:gd name="T32" fmla="*/ 75 w 150"/>
              <a:gd name="T33" fmla="*/ 150 h 150"/>
              <a:gd name="T34" fmla="*/ 150 w 150"/>
              <a:gd name="T35" fmla="*/ 75 h 150"/>
              <a:gd name="T36" fmla="*/ 141 w 150"/>
              <a:gd name="T37" fmla="*/ 75 h 150"/>
              <a:gd name="T38" fmla="*/ 75 w 150"/>
              <a:gd name="T39" fmla="*/ 140 h 150"/>
              <a:gd name="T40" fmla="*/ 10 w 150"/>
              <a:gd name="T41" fmla="*/ 75 h 150"/>
              <a:gd name="T42" fmla="*/ 75 w 150"/>
              <a:gd name="T43" fmla="*/ 9 h 150"/>
              <a:gd name="T44" fmla="*/ 141 w 150"/>
              <a:gd name="T45" fmla="*/ 75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0" h="150">
                <a:moveTo>
                  <a:pt x="99" y="106"/>
                </a:moveTo>
                <a:cubicBezTo>
                  <a:pt x="75" y="83"/>
                  <a:pt x="75" y="83"/>
                  <a:pt x="75" y="83"/>
                </a:cubicBezTo>
                <a:cubicBezTo>
                  <a:pt x="52" y="106"/>
                  <a:pt x="52" y="106"/>
                  <a:pt x="52" y="106"/>
                </a:cubicBezTo>
                <a:cubicBezTo>
                  <a:pt x="44" y="98"/>
                  <a:pt x="44" y="98"/>
                  <a:pt x="44" y="98"/>
                </a:cubicBezTo>
                <a:cubicBezTo>
                  <a:pt x="67" y="75"/>
                  <a:pt x="67" y="75"/>
                  <a:pt x="67" y="75"/>
                </a:cubicBezTo>
                <a:cubicBezTo>
                  <a:pt x="44" y="51"/>
                  <a:pt x="44" y="51"/>
                  <a:pt x="44" y="51"/>
                </a:cubicBezTo>
                <a:cubicBezTo>
                  <a:pt x="52" y="43"/>
                  <a:pt x="52" y="43"/>
                  <a:pt x="52" y="43"/>
                </a:cubicBezTo>
                <a:cubicBezTo>
                  <a:pt x="75" y="66"/>
                  <a:pt x="75" y="66"/>
                  <a:pt x="75" y="66"/>
                </a:cubicBezTo>
                <a:cubicBezTo>
                  <a:pt x="98" y="43"/>
                  <a:pt x="98" y="43"/>
                  <a:pt x="98" y="43"/>
                </a:cubicBezTo>
                <a:cubicBezTo>
                  <a:pt x="107" y="52"/>
                  <a:pt x="107" y="52"/>
                  <a:pt x="107" y="52"/>
                </a:cubicBezTo>
                <a:cubicBezTo>
                  <a:pt x="84" y="75"/>
                  <a:pt x="84" y="75"/>
                  <a:pt x="84" y="75"/>
                </a:cubicBezTo>
                <a:cubicBezTo>
                  <a:pt x="107" y="98"/>
                  <a:pt x="107" y="98"/>
                  <a:pt x="107" y="98"/>
                </a:cubicBezTo>
                <a:lnTo>
                  <a:pt x="99" y="106"/>
                </a:lnTo>
                <a:close/>
                <a:moveTo>
                  <a:pt x="150" y="75"/>
                </a:moveTo>
                <a:cubicBezTo>
                  <a:pt x="150" y="33"/>
                  <a:pt x="117" y="0"/>
                  <a:pt x="75" y="0"/>
                </a:cubicBezTo>
                <a:cubicBezTo>
                  <a:pt x="34" y="0"/>
                  <a:pt x="0" y="33"/>
                  <a:pt x="0" y="75"/>
                </a:cubicBezTo>
                <a:cubicBezTo>
                  <a:pt x="0" y="116"/>
                  <a:pt x="34" y="150"/>
                  <a:pt x="75" y="150"/>
                </a:cubicBezTo>
                <a:cubicBezTo>
                  <a:pt x="117" y="150"/>
                  <a:pt x="150" y="116"/>
                  <a:pt x="150" y="75"/>
                </a:cubicBezTo>
                <a:close/>
                <a:moveTo>
                  <a:pt x="141" y="75"/>
                </a:moveTo>
                <a:cubicBezTo>
                  <a:pt x="141" y="111"/>
                  <a:pt x="111" y="140"/>
                  <a:pt x="75" y="140"/>
                </a:cubicBezTo>
                <a:cubicBezTo>
                  <a:pt x="39" y="140"/>
                  <a:pt x="10" y="111"/>
                  <a:pt x="10" y="75"/>
                </a:cubicBezTo>
                <a:cubicBezTo>
                  <a:pt x="10" y="38"/>
                  <a:pt x="39" y="9"/>
                  <a:pt x="75" y="9"/>
                </a:cubicBezTo>
                <a:cubicBezTo>
                  <a:pt x="111" y="9"/>
                  <a:pt x="141" y="38"/>
                  <a:pt x="141" y="75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294834" y="6214684"/>
            <a:ext cx="7782358" cy="630942"/>
            <a:chOff x="4294834" y="6214684"/>
            <a:chExt cx="7782358" cy="630942"/>
          </a:xfrm>
        </p:grpSpPr>
        <p:sp>
          <p:nvSpPr>
            <p:cNvPr id="26" name="Main textbox"/>
            <p:cNvSpPr txBox="1"/>
            <p:nvPr/>
          </p:nvSpPr>
          <p:spPr>
            <a:xfrm>
              <a:off x="4294834" y="6214684"/>
              <a:ext cx="7782358" cy="63094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>
                <a:lnSpc>
                  <a:spcPts val="4200"/>
                </a:lnSpc>
              </a:pPr>
              <a:r>
                <a:rPr lang="en-US" sz="1200" smtClean="0">
                  <a:solidFill>
                    <a:srgbClr val="C73202"/>
                  </a:solidFill>
                  <a:latin typeface="Segoe UI Light" pitchFamily="34" charset="0"/>
                  <a:ea typeface="Segoe UI" pitchFamily="34" charset="0"/>
                  <a:cs typeface="Segoe UI" pitchFamily="34" charset="0"/>
                  <a:sym typeface="Gill Sans" charset="0"/>
                </a:rPr>
                <a:t>UPT. Pusat Teknologi Informasi dan Komunikasi UM</a:t>
              </a: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3729" y="6450466"/>
              <a:ext cx="354233" cy="345242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739846" y="1358900"/>
            <a:ext cx="872612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err="1"/>
              <a:t>Optimasi</a:t>
            </a:r>
            <a:r>
              <a:rPr lang="en-US" sz="6600" dirty="0"/>
              <a:t>  </a:t>
            </a:r>
            <a:r>
              <a:rPr lang="id-ID" sz="6600" dirty="0"/>
              <a:t>Loading</a:t>
            </a:r>
            <a:endParaRPr lang="en-US" sz="6600" dirty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1379538" algn="l"/>
              </a:tabLst>
            </a:pP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Template website Simple elegant</a:t>
            </a:r>
            <a:endParaRPr lang="id-ID" sz="4400" dirty="0">
              <a:solidFill>
                <a:srgbClr val="EB3C00"/>
              </a:solidFill>
              <a:latin typeface="Segoe UI 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379538" algn="l"/>
              </a:tabLst>
            </a:pP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Valid C</a:t>
            </a:r>
            <a:r>
              <a:rPr lang="id-ID" sz="4400" dirty="0">
                <a:solidFill>
                  <a:srgbClr val="EB3C00"/>
                </a:solidFill>
                <a:latin typeface="Segoe UI Light" pitchFamily="34" charset="0"/>
              </a:rPr>
              <a:t>SS / HTML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379538" algn="l"/>
              </a:tabLst>
            </a:pP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Responsive</a:t>
            </a:r>
            <a:endParaRPr lang="id-ID" sz="4400" dirty="0">
              <a:solidFill>
                <a:srgbClr val="EB3C00"/>
              </a:solidFill>
              <a:latin typeface="Segoe UI 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379538" algn="l"/>
              </a:tabLst>
            </a:pPr>
            <a:r>
              <a:rPr lang="en-US" sz="4400" dirty="0">
                <a:solidFill>
                  <a:srgbClr val="EB3C00"/>
                </a:solidFill>
                <a:latin typeface="Segoe UI Light" pitchFamily="34" charset="0"/>
              </a:rPr>
              <a:t>Optimization </a:t>
            </a:r>
            <a:r>
              <a:rPr lang="en-US" sz="4400" dirty="0" smtClean="0">
                <a:solidFill>
                  <a:srgbClr val="EB3C00"/>
                </a:solidFill>
                <a:latin typeface="Segoe UI Light" pitchFamily="34" charset="0"/>
              </a:rPr>
              <a:t>Layout</a:t>
            </a:r>
            <a:endParaRPr lang="en-US" sz="4400" dirty="0">
              <a:solidFill>
                <a:srgbClr val="EB3C00"/>
              </a:solidFill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58247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2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Make Office your own</a:t>
            </a:r>
            <a:endParaRPr lang="en-US" dirty="0"/>
          </a:p>
        </p:txBody>
      </p:sp>
      <p:pic>
        <p:nvPicPr>
          <p:cNvPr id="11" name="Personalization Image" title="Personalization 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5720" y="322458"/>
            <a:ext cx="1155894" cy="1155894"/>
          </a:xfrm>
          <a:prstGeom prst="rect">
            <a:avLst/>
          </a:prstGeom>
        </p:spPr>
      </p:pic>
      <p:pic>
        <p:nvPicPr>
          <p:cNvPr id="10" name="Office Roams with you Image" title="Office Roams with you 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55587" y="321218"/>
            <a:ext cx="1165074" cy="1165074"/>
          </a:xfrm>
          <a:prstGeom prst="rect">
            <a:avLst/>
          </a:prstGeom>
        </p:spPr>
      </p:pic>
      <p:pic>
        <p:nvPicPr>
          <p:cNvPr id="9" name="Work Together Image" title="Work Together 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46927" y="322458"/>
            <a:ext cx="1155894" cy="1155894"/>
          </a:xfrm>
          <a:prstGeom prst="rect">
            <a:avLst/>
          </a:prstGeom>
        </p:spPr>
      </p:pic>
      <p:sp>
        <p:nvSpPr>
          <p:cNvPr id="12" name="Title textbox"/>
          <p:cNvSpPr txBox="1"/>
          <p:nvPr/>
        </p:nvSpPr>
        <p:spPr>
          <a:xfrm>
            <a:off x="4295623" y="566984"/>
            <a:ext cx="3389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dirty="0" smtClean="0">
                <a:solidFill>
                  <a:prstClr val="white"/>
                </a:solidFill>
                <a:latin typeface="Segoe UI Light" pitchFamily="34" charset="0"/>
              </a:rPr>
              <a:t>LINK CAMPAIGN</a:t>
            </a:r>
          </a:p>
        </p:txBody>
      </p:sp>
      <p:sp>
        <p:nvSpPr>
          <p:cNvPr id="17" name="Back button">
            <a:hlinkClick r:id="" action="ppaction://hlinkshowjump?jump=previousslide"/>
          </p:cNvPr>
          <p:cNvSpPr/>
          <p:nvPr/>
        </p:nvSpPr>
        <p:spPr>
          <a:xfrm>
            <a:off x="8082555" y="5696041"/>
            <a:ext cx="1219201" cy="362624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Segoe UI Light" pitchFamily="34" charset="0"/>
              </a:rPr>
              <a:t>Back</a:t>
            </a:r>
            <a:endParaRPr lang="en-US" dirty="0">
              <a:solidFill>
                <a:prstClr val="white"/>
              </a:solidFill>
              <a:latin typeface="Segoe UI Light" pitchFamily="34" charset="0"/>
            </a:endParaRPr>
          </a:p>
        </p:txBody>
      </p:sp>
      <p:sp>
        <p:nvSpPr>
          <p:cNvPr id="16" name="Next button">
            <a:hlinkClick r:id="" action="ppaction://hlinkshowjump?jump=nextslide"/>
          </p:cNvPr>
          <p:cNvSpPr/>
          <p:nvPr/>
        </p:nvSpPr>
        <p:spPr>
          <a:xfrm>
            <a:off x="9416055" y="5696041"/>
            <a:ext cx="1219201" cy="362624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  <a:latin typeface="Segoe UI Light" pitchFamily="34" charset="0"/>
              </a:rPr>
              <a:t>Next</a:t>
            </a:r>
            <a:endParaRPr lang="en-US" dirty="0">
              <a:solidFill>
                <a:prstClr val="white"/>
              </a:solidFill>
              <a:latin typeface="Segoe UI Light" pitchFamily="34" charset="0"/>
            </a:endParaRPr>
          </a:p>
        </p:txBody>
      </p:sp>
      <p:grpSp>
        <p:nvGrpSpPr>
          <p:cNvPr id="21" name="Exit button" title="Exit button"/>
          <p:cNvGrpSpPr/>
          <p:nvPr/>
        </p:nvGrpSpPr>
        <p:grpSpPr>
          <a:xfrm>
            <a:off x="11216222" y="99268"/>
            <a:ext cx="823378" cy="276999"/>
            <a:chOff x="11216222" y="99268"/>
            <a:chExt cx="823378" cy="276999"/>
          </a:xfrm>
        </p:grpSpPr>
        <p:sp>
          <p:nvSpPr>
            <p:cNvPr id="22" name="X icon"/>
            <p:cNvSpPr>
              <a:spLocks noEditPoints="1"/>
            </p:cNvSpPr>
            <p:nvPr/>
          </p:nvSpPr>
          <p:spPr bwMode="black">
            <a:xfrm>
              <a:off x="11496420" y="153076"/>
              <a:ext cx="169382" cy="169382"/>
            </a:xfrm>
            <a:custGeom>
              <a:avLst/>
              <a:gdLst>
                <a:gd name="T0" fmla="*/ 99 w 150"/>
                <a:gd name="T1" fmla="*/ 106 h 150"/>
                <a:gd name="T2" fmla="*/ 75 w 150"/>
                <a:gd name="T3" fmla="*/ 83 h 150"/>
                <a:gd name="T4" fmla="*/ 52 w 150"/>
                <a:gd name="T5" fmla="*/ 106 h 150"/>
                <a:gd name="T6" fmla="*/ 44 w 150"/>
                <a:gd name="T7" fmla="*/ 98 h 150"/>
                <a:gd name="T8" fmla="*/ 67 w 150"/>
                <a:gd name="T9" fmla="*/ 75 h 150"/>
                <a:gd name="T10" fmla="*/ 44 w 150"/>
                <a:gd name="T11" fmla="*/ 51 h 150"/>
                <a:gd name="T12" fmla="*/ 52 w 150"/>
                <a:gd name="T13" fmla="*/ 43 h 150"/>
                <a:gd name="T14" fmla="*/ 75 w 150"/>
                <a:gd name="T15" fmla="*/ 66 h 150"/>
                <a:gd name="T16" fmla="*/ 98 w 150"/>
                <a:gd name="T17" fmla="*/ 43 h 150"/>
                <a:gd name="T18" fmla="*/ 107 w 150"/>
                <a:gd name="T19" fmla="*/ 52 h 150"/>
                <a:gd name="T20" fmla="*/ 84 w 150"/>
                <a:gd name="T21" fmla="*/ 75 h 150"/>
                <a:gd name="T22" fmla="*/ 107 w 150"/>
                <a:gd name="T23" fmla="*/ 98 h 150"/>
                <a:gd name="T24" fmla="*/ 99 w 150"/>
                <a:gd name="T25" fmla="*/ 106 h 150"/>
                <a:gd name="T26" fmla="*/ 150 w 150"/>
                <a:gd name="T27" fmla="*/ 75 h 150"/>
                <a:gd name="T28" fmla="*/ 75 w 150"/>
                <a:gd name="T29" fmla="*/ 0 h 150"/>
                <a:gd name="T30" fmla="*/ 0 w 150"/>
                <a:gd name="T31" fmla="*/ 75 h 150"/>
                <a:gd name="T32" fmla="*/ 75 w 150"/>
                <a:gd name="T33" fmla="*/ 150 h 150"/>
                <a:gd name="T34" fmla="*/ 150 w 150"/>
                <a:gd name="T35" fmla="*/ 75 h 150"/>
                <a:gd name="T36" fmla="*/ 141 w 150"/>
                <a:gd name="T37" fmla="*/ 75 h 150"/>
                <a:gd name="T38" fmla="*/ 75 w 150"/>
                <a:gd name="T39" fmla="*/ 140 h 150"/>
                <a:gd name="T40" fmla="*/ 10 w 150"/>
                <a:gd name="T41" fmla="*/ 75 h 150"/>
                <a:gd name="T42" fmla="*/ 75 w 150"/>
                <a:gd name="T43" fmla="*/ 9 h 150"/>
                <a:gd name="T44" fmla="*/ 141 w 150"/>
                <a:gd name="T45" fmla="*/ 7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0" h="150">
                  <a:moveTo>
                    <a:pt x="99" y="106"/>
                  </a:moveTo>
                  <a:cubicBezTo>
                    <a:pt x="75" y="83"/>
                    <a:pt x="75" y="83"/>
                    <a:pt x="75" y="83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44" y="98"/>
                    <a:pt x="44" y="98"/>
                    <a:pt x="44" y="98"/>
                  </a:cubicBezTo>
                  <a:cubicBezTo>
                    <a:pt x="67" y="75"/>
                    <a:pt x="67" y="75"/>
                    <a:pt x="67" y="75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75" y="66"/>
                    <a:pt x="75" y="66"/>
                    <a:pt x="75" y="66"/>
                  </a:cubicBezTo>
                  <a:cubicBezTo>
                    <a:pt x="98" y="43"/>
                    <a:pt x="98" y="43"/>
                    <a:pt x="98" y="43"/>
                  </a:cubicBezTo>
                  <a:cubicBezTo>
                    <a:pt x="107" y="52"/>
                    <a:pt x="107" y="52"/>
                    <a:pt x="107" y="52"/>
                  </a:cubicBezTo>
                  <a:cubicBezTo>
                    <a:pt x="84" y="75"/>
                    <a:pt x="84" y="75"/>
                    <a:pt x="84" y="75"/>
                  </a:cubicBezTo>
                  <a:cubicBezTo>
                    <a:pt x="107" y="98"/>
                    <a:pt x="107" y="98"/>
                    <a:pt x="107" y="98"/>
                  </a:cubicBezTo>
                  <a:lnTo>
                    <a:pt x="99" y="106"/>
                  </a:lnTo>
                  <a:close/>
                  <a:moveTo>
                    <a:pt x="150" y="75"/>
                  </a:moveTo>
                  <a:cubicBezTo>
                    <a:pt x="150" y="33"/>
                    <a:pt x="117" y="0"/>
                    <a:pt x="75" y="0"/>
                  </a:cubicBezTo>
                  <a:cubicBezTo>
                    <a:pt x="34" y="0"/>
                    <a:pt x="0" y="33"/>
                    <a:pt x="0" y="75"/>
                  </a:cubicBezTo>
                  <a:cubicBezTo>
                    <a:pt x="0" y="116"/>
                    <a:pt x="34" y="150"/>
                    <a:pt x="75" y="150"/>
                  </a:cubicBezTo>
                  <a:cubicBezTo>
                    <a:pt x="117" y="150"/>
                    <a:pt x="150" y="116"/>
                    <a:pt x="150" y="75"/>
                  </a:cubicBezTo>
                  <a:close/>
                  <a:moveTo>
                    <a:pt x="141" y="75"/>
                  </a:moveTo>
                  <a:cubicBezTo>
                    <a:pt x="141" y="111"/>
                    <a:pt x="111" y="140"/>
                    <a:pt x="75" y="140"/>
                  </a:cubicBezTo>
                  <a:cubicBezTo>
                    <a:pt x="39" y="140"/>
                    <a:pt x="10" y="111"/>
                    <a:pt x="10" y="75"/>
                  </a:cubicBezTo>
                  <a:cubicBezTo>
                    <a:pt x="10" y="38"/>
                    <a:pt x="39" y="9"/>
                    <a:pt x="75" y="9"/>
                  </a:cubicBezTo>
                  <a:cubicBezTo>
                    <a:pt x="111" y="9"/>
                    <a:pt x="141" y="38"/>
                    <a:pt x="141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" name="Exit text">
              <a:hlinkClick r:id="" action="ppaction://macro?name=ExitMacro"/>
            </p:cNvPr>
            <p:cNvSpPr txBox="1"/>
            <p:nvPr/>
          </p:nvSpPr>
          <p:spPr>
            <a:xfrm>
              <a:off x="11216222" y="99268"/>
              <a:ext cx="8233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 smtClean="0">
                  <a:solidFill>
                    <a:prstClr val="white"/>
                  </a:solidFill>
                  <a:latin typeface="Segoe UI Light" pitchFamily="34" charset="0"/>
                </a:rPr>
                <a:t>Exit</a:t>
              </a:r>
              <a:endParaRPr lang="en-US" sz="1200" dirty="0">
                <a:solidFill>
                  <a:prstClr val="white"/>
                </a:solidFill>
                <a:latin typeface="Segoe UI Light" pitchFamily="34" charset="0"/>
              </a:endParaRPr>
            </a:p>
          </p:txBody>
        </p:sp>
      </p:grpSp>
      <p:sp>
        <p:nvSpPr>
          <p:cNvPr id="14" name="Main textbox"/>
          <p:cNvSpPr txBox="1"/>
          <p:nvPr/>
        </p:nvSpPr>
        <p:spPr>
          <a:xfrm>
            <a:off x="4294834" y="6214684"/>
            <a:ext cx="7782358" cy="63094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ts val="4200"/>
              </a:lnSpc>
            </a:pPr>
            <a:r>
              <a:rPr lang="en-US" sz="1200" smtClean="0">
                <a:solidFill>
                  <a:srgbClr val="FFFFFF"/>
                </a:solidFill>
                <a:latin typeface="Segoe UI Light" pitchFamily="34" charset="0"/>
                <a:ea typeface="Segoe UI" pitchFamily="34" charset="0"/>
                <a:cs typeface="Segoe UI" pitchFamily="34" charset="0"/>
                <a:sym typeface="Gill Sans" charset="0"/>
              </a:rPr>
              <a:t>UPT. Pusat Teknologi Informasi dan Komunikasi UM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729" y="6450466"/>
            <a:ext cx="354233" cy="345242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774964" y="1484723"/>
            <a:ext cx="625571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white"/>
                </a:solidFill>
                <a:latin typeface="Segoe UI Light" pitchFamily="34" charset="0"/>
              </a:rPr>
              <a:t>Google</a:t>
            </a:r>
            <a:endParaRPr lang="en-US" sz="3600" dirty="0">
              <a:solidFill>
                <a:prstClr val="white"/>
              </a:solidFill>
              <a:latin typeface="Segoe UI Light" pitchFamily="34" charset="0"/>
            </a:endParaRPr>
          </a:p>
          <a:p>
            <a:r>
              <a:rPr lang="en-US" sz="3600" dirty="0" smtClean="0">
                <a:solidFill>
                  <a:prstClr val="white"/>
                </a:solidFill>
                <a:latin typeface="Segoe UI Light" pitchFamily="34" charset="0"/>
              </a:rPr>
              <a:t>Yahoo</a:t>
            </a:r>
            <a:endParaRPr lang="en-US" sz="3600" dirty="0">
              <a:solidFill>
                <a:prstClr val="white"/>
              </a:solidFill>
              <a:latin typeface="Segoe UI Light" pitchFamily="34" charset="0"/>
            </a:endParaRPr>
          </a:p>
          <a:p>
            <a:r>
              <a:rPr lang="en-US" sz="3600" dirty="0" err="1" smtClean="0">
                <a:solidFill>
                  <a:prstClr val="white"/>
                </a:solidFill>
                <a:latin typeface="Segoe UI Light" pitchFamily="34" charset="0"/>
              </a:rPr>
              <a:t>Youtube</a:t>
            </a:r>
            <a:r>
              <a:rPr lang="en-US" sz="3600" dirty="0">
                <a:solidFill>
                  <a:prstClr val="white"/>
                </a:solidFill>
                <a:latin typeface="Segoe UI Light" pitchFamily="34" charset="0"/>
              </a:rPr>
              <a:t/>
            </a:r>
            <a:br>
              <a:rPr lang="en-US" sz="3600" dirty="0">
                <a:solidFill>
                  <a:prstClr val="white"/>
                </a:solidFill>
                <a:latin typeface="Segoe UI Light" pitchFamily="34" charset="0"/>
              </a:rPr>
            </a:br>
            <a:r>
              <a:rPr lang="en-US" sz="3600" dirty="0">
                <a:solidFill>
                  <a:prstClr val="white"/>
                </a:solidFill>
                <a:latin typeface="Segoe UI Light" pitchFamily="34" charset="0"/>
              </a:rPr>
              <a:t>Twitter Retweets/Shares</a:t>
            </a:r>
            <a:br>
              <a:rPr lang="en-US" sz="3600" dirty="0">
                <a:solidFill>
                  <a:prstClr val="white"/>
                </a:solidFill>
                <a:latin typeface="Segoe UI Light" pitchFamily="34" charset="0"/>
              </a:rPr>
            </a:br>
            <a:r>
              <a:rPr lang="en-US" sz="3600" dirty="0">
                <a:solidFill>
                  <a:prstClr val="white"/>
                </a:solidFill>
                <a:latin typeface="Segoe UI Light" pitchFamily="34" charset="0"/>
              </a:rPr>
              <a:t>Facebook Likes/Shares</a:t>
            </a:r>
            <a:br>
              <a:rPr lang="en-US" sz="3600" dirty="0">
                <a:solidFill>
                  <a:prstClr val="white"/>
                </a:solidFill>
                <a:latin typeface="Segoe UI Light" pitchFamily="34" charset="0"/>
              </a:rPr>
            </a:br>
            <a:r>
              <a:rPr lang="en-US" sz="3600" dirty="0">
                <a:solidFill>
                  <a:prstClr val="white"/>
                </a:solidFill>
                <a:latin typeface="Segoe UI Light" pitchFamily="34" charset="0"/>
              </a:rPr>
              <a:t>Pins/</a:t>
            </a:r>
            <a:r>
              <a:rPr lang="en-US" sz="3600" dirty="0" err="1">
                <a:solidFill>
                  <a:prstClr val="white"/>
                </a:solidFill>
                <a:latin typeface="Segoe UI Light" pitchFamily="34" charset="0"/>
              </a:rPr>
              <a:t>Repins</a:t>
            </a:r>
            <a:r>
              <a:rPr lang="en-US" sz="3600" dirty="0">
                <a:solidFill>
                  <a:prstClr val="white"/>
                </a:solidFill>
                <a:latin typeface="Segoe UI Light" pitchFamily="34" charset="0"/>
              </a:rPr>
              <a:t> (</a:t>
            </a:r>
            <a:r>
              <a:rPr lang="en-US" sz="3600" dirty="0" err="1">
                <a:solidFill>
                  <a:prstClr val="white"/>
                </a:solidFill>
                <a:latin typeface="Segoe UI Light" pitchFamily="34" charset="0"/>
              </a:rPr>
              <a:t>pinterest</a:t>
            </a:r>
            <a:r>
              <a:rPr lang="en-US" sz="3600" dirty="0">
                <a:solidFill>
                  <a:prstClr val="white"/>
                </a:solidFill>
                <a:latin typeface="Segoe UI Light" pitchFamily="34" charset="0"/>
              </a:rPr>
              <a:t> ) </a:t>
            </a:r>
            <a:br>
              <a:rPr lang="en-US" sz="3600" dirty="0">
                <a:solidFill>
                  <a:prstClr val="white"/>
                </a:solidFill>
                <a:latin typeface="Segoe UI Light" pitchFamily="34" charset="0"/>
              </a:rPr>
            </a:br>
            <a:r>
              <a:rPr lang="en-US" sz="3600" dirty="0">
                <a:solidFill>
                  <a:prstClr val="white"/>
                </a:solidFill>
                <a:latin typeface="Segoe UI Light" pitchFamily="34" charset="0"/>
              </a:rPr>
              <a:t>Google + Shares/Likes</a:t>
            </a:r>
            <a:br>
              <a:rPr lang="en-US" sz="3600" dirty="0">
                <a:solidFill>
                  <a:prstClr val="white"/>
                </a:solidFill>
                <a:latin typeface="Segoe UI Light" pitchFamily="34" charset="0"/>
              </a:rPr>
            </a:br>
            <a:r>
              <a:rPr lang="id-ID" sz="3600" dirty="0" smtClean="0">
                <a:solidFill>
                  <a:prstClr val="white"/>
                </a:solidFill>
                <a:latin typeface="Segoe UI Light" pitchFamily="34" charset="0"/>
              </a:rPr>
              <a:t>Instagram</a:t>
            </a:r>
          </a:p>
          <a:p>
            <a:r>
              <a:rPr lang="en-US" sz="3600" dirty="0" smtClean="0">
                <a:solidFill>
                  <a:prstClr val="white"/>
                </a:solidFill>
                <a:latin typeface="Segoe UI Light" pitchFamily="34" charset="0"/>
              </a:rPr>
              <a:t>Likes/Comments</a:t>
            </a:r>
            <a:endParaRPr lang="en-US" sz="3600" dirty="0">
              <a:solidFill>
                <a:prstClr val="white"/>
              </a:solidFill>
              <a:latin typeface="Segoe UI Light" pitchFamily="34" charset="0"/>
            </a:endParaRPr>
          </a:p>
        </p:txBody>
      </p:sp>
      <p:sp>
        <p:nvSpPr>
          <p:cNvPr id="19" name="Title textbox"/>
          <p:cNvSpPr txBox="1"/>
          <p:nvPr/>
        </p:nvSpPr>
        <p:spPr>
          <a:xfrm>
            <a:off x="6442154" y="4905765"/>
            <a:ext cx="5527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3600" i="1" dirty="0" smtClean="0">
                <a:solidFill>
                  <a:srgbClr val="C00000"/>
                </a:solidFill>
                <a:latin typeface="Segoe UI Light" pitchFamily="34" charset="0"/>
              </a:rPr>
              <a:t>SOSIAL SIGNAL (Bookmark)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193" y="1348956"/>
            <a:ext cx="4750438" cy="339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528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section</a:t>
            </a:r>
            <a:endParaRPr lang="en-US" dirty="0"/>
          </a:p>
        </p:txBody>
      </p:sp>
      <p:sp>
        <p:nvSpPr>
          <p:cNvPr id="12" name="Section title"/>
          <p:cNvSpPr txBox="1"/>
          <p:nvPr/>
        </p:nvSpPr>
        <p:spPr>
          <a:xfrm>
            <a:off x="456305" y="1716031"/>
            <a:ext cx="10706987" cy="2271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0"/>
              </a:lnSpc>
            </a:pPr>
            <a:r>
              <a:rPr lang="id-ID" sz="8800" dirty="0" smtClean="0">
                <a:solidFill>
                  <a:srgbClr val="E63C00"/>
                </a:solidFill>
                <a:latin typeface="Segoe UI Light" pitchFamily="34" charset="0"/>
                <a:ea typeface="Segoe UI" pitchFamily="34" charset="0"/>
                <a:cs typeface="Segoe UI Light" pitchFamily="34" charset="0"/>
                <a:sym typeface="Gill Sans" charset="0"/>
              </a:rPr>
              <a:t>Terima Kasih</a:t>
            </a:r>
            <a:endParaRPr lang="en-US" sz="8800" dirty="0">
              <a:solidFill>
                <a:srgbClr val="E63C00"/>
              </a:solidFill>
              <a:latin typeface="Segoe UI Light" pitchFamily="34" charset="0"/>
              <a:ea typeface="Segoe UI" pitchFamily="34" charset="0"/>
              <a:cs typeface="Segoe UI Light" pitchFamily="34" charset="0"/>
              <a:sym typeface="Gill Sans" charset="0"/>
            </a:endParaRPr>
          </a:p>
        </p:txBody>
      </p:sp>
      <p:sp>
        <p:nvSpPr>
          <p:cNvPr id="6" name="Main text"/>
          <p:cNvSpPr txBox="1"/>
          <p:nvPr/>
        </p:nvSpPr>
        <p:spPr>
          <a:xfrm>
            <a:off x="541368" y="4092084"/>
            <a:ext cx="5349842" cy="325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id-ID" sz="1400" dirty="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rPr>
              <a:t>Semoga Sukses</a:t>
            </a:r>
            <a:endParaRPr lang="en-US" sz="1400" dirty="0" smtClean="0">
              <a:solidFill>
                <a:srgbClr val="0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Gill Sans" charset="0"/>
            </a:endParaRPr>
          </a:p>
        </p:txBody>
      </p:sp>
      <p:grpSp>
        <p:nvGrpSpPr>
          <p:cNvPr id="32" name="Back button group" title="Back button group"/>
          <p:cNvGrpSpPr/>
          <p:nvPr/>
        </p:nvGrpSpPr>
        <p:grpSpPr>
          <a:xfrm>
            <a:off x="600575" y="6385763"/>
            <a:ext cx="1528175" cy="253916"/>
            <a:chOff x="600575" y="6385763"/>
            <a:chExt cx="1528175" cy="253916"/>
          </a:xfrm>
        </p:grpSpPr>
        <p:sp>
          <p:nvSpPr>
            <p:cNvPr id="33" name="Back arrow"/>
            <p:cNvSpPr/>
            <p:nvPr/>
          </p:nvSpPr>
          <p:spPr>
            <a:xfrm rot="16200000">
              <a:off x="611830" y="6467001"/>
              <a:ext cx="164592" cy="91440"/>
            </a:xfrm>
            <a:prstGeom prst="triangle">
              <a:avLst/>
            </a:prstGeom>
            <a:solidFill>
              <a:srgbClr val="7671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Back text"/>
            <p:cNvSpPr txBox="1"/>
            <p:nvPr/>
          </p:nvSpPr>
          <p:spPr>
            <a:xfrm>
              <a:off x="747758" y="6385763"/>
              <a:ext cx="138099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latin typeface="Segoe" panose="020B0502040504020203" pitchFamily="34" charset="0"/>
                </a:rPr>
                <a:t>Back</a:t>
              </a:r>
              <a:endParaRPr lang="en-US" sz="1050" dirty="0">
                <a:latin typeface="Segoe" panose="020B0502040504020203" pitchFamily="34" charset="0"/>
              </a:endParaRPr>
            </a:p>
          </p:txBody>
        </p:sp>
        <p:sp>
          <p:nvSpPr>
            <p:cNvPr id="35" name="Back button link">
              <a:hlinkClick r:id="" action="ppaction://hlinkshowjump?jump=previousslide"/>
            </p:cNvPr>
            <p:cNvSpPr/>
            <p:nvPr/>
          </p:nvSpPr>
          <p:spPr>
            <a:xfrm>
              <a:off x="600575" y="6390998"/>
              <a:ext cx="564356" cy="243128"/>
            </a:xfrm>
            <a:prstGeom prst="rect">
              <a:avLst/>
            </a:prstGeom>
            <a:solidFill>
              <a:srgbClr val="5B9BD5">
                <a:alpha val="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white"/>
                </a:solidFill>
              </a:endParaRPr>
            </a:p>
          </p:txBody>
        </p:sp>
      </p:grpSp>
      <p:grpSp>
        <p:nvGrpSpPr>
          <p:cNvPr id="36" name="Next button group" descr="Group containing an arrow and next button&#10;" title="Next button group"/>
          <p:cNvGrpSpPr/>
          <p:nvPr/>
        </p:nvGrpSpPr>
        <p:grpSpPr>
          <a:xfrm>
            <a:off x="9791700" y="1358900"/>
            <a:ext cx="3429000" cy="3581400"/>
            <a:chOff x="9791700" y="1358900"/>
            <a:chExt cx="3429000" cy="3581400"/>
          </a:xfrm>
        </p:grpSpPr>
        <p:sp>
          <p:nvSpPr>
            <p:cNvPr id="37" name="Arrow" title="Next arrow"/>
            <p:cNvSpPr>
              <a:spLocks noEditPoints="1"/>
            </p:cNvSpPr>
            <p:nvPr/>
          </p:nvSpPr>
          <p:spPr bwMode="black">
            <a:xfrm>
              <a:off x="10031233" y="1712915"/>
              <a:ext cx="2989443" cy="3001588"/>
            </a:xfrm>
            <a:custGeom>
              <a:avLst/>
              <a:gdLst>
                <a:gd name="T0" fmla="*/ 88 w 149"/>
                <a:gd name="T1" fmla="*/ 67 h 149"/>
                <a:gd name="T2" fmla="*/ 65 w 149"/>
                <a:gd name="T3" fmla="*/ 46 h 149"/>
                <a:gd name="T4" fmla="*/ 84 w 149"/>
                <a:gd name="T5" fmla="*/ 46 h 149"/>
                <a:gd name="T6" fmla="*/ 115 w 149"/>
                <a:gd name="T7" fmla="*/ 75 h 149"/>
                <a:gd name="T8" fmla="*/ 84 w 149"/>
                <a:gd name="T9" fmla="*/ 104 h 149"/>
                <a:gd name="T10" fmla="*/ 65 w 149"/>
                <a:gd name="T11" fmla="*/ 104 h 149"/>
                <a:gd name="T12" fmla="*/ 88 w 149"/>
                <a:gd name="T13" fmla="*/ 82 h 149"/>
                <a:gd name="T14" fmla="*/ 36 w 149"/>
                <a:gd name="T15" fmla="*/ 82 h 149"/>
                <a:gd name="T16" fmla="*/ 36 w 149"/>
                <a:gd name="T17" fmla="*/ 67 h 149"/>
                <a:gd name="T18" fmla="*/ 88 w 149"/>
                <a:gd name="T19" fmla="*/ 67 h 149"/>
                <a:gd name="T20" fmla="*/ 74 w 149"/>
                <a:gd name="T21" fmla="*/ 9 h 149"/>
                <a:gd name="T22" fmla="*/ 140 w 149"/>
                <a:gd name="T23" fmla="*/ 75 h 149"/>
                <a:gd name="T24" fmla="*/ 74 w 149"/>
                <a:gd name="T25" fmla="*/ 140 h 149"/>
                <a:gd name="T26" fmla="*/ 9 w 149"/>
                <a:gd name="T27" fmla="*/ 75 h 149"/>
                <a:gd name="T28" fmla="*/ 74 w 149"/>
                <a:gd name="T29" fmla="*/ 9 h 149"/>
                <a:gd name="T30" fmla="*/ 74 w 149"/>
                <a:gd name="T31" fmla="*/ 0 h 149"/>
                <a:gd name="T32" fmla="*/ 0 w 149"/>
                <a:gd name="T33" fmla="*/ 75 h 149"/>
                <a:gd name="T34" fmla="*/ 74 w 149"/>
                <a:gd name="T35" fmla="*/ 149 h 149"/>
                <a:gd name="T36" fmla="*/ 149 w 149"/>
                <a:gd name="T37" fmla="*/ 75 h 149"/>
                <a:gd name="T38" fmla="*/ 74 w 149"/>
                <a:gd name="T3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9" h="149">
                  <a:moveTo>
                    <a:pt x="88" y="67"/>
                  </a:moveTo>
                  <a:cubicBezTo>
                    <a:pt x="65" y="46"/>
                    <a:pt x="65" y="46"/>
                    <a:pt x="65" y="46"/>
                  </a:cubicBezTo>
                  <a:cubicBezTo>
                    <a:pt x="84" y="46"/>
                    <a:pt x="84" y="46"/>
                    <a:pt x="84" y="46"/>
                  </a:cubicBezTo>
                  <a:cubicBezTo>
                    <a:pt x="115" y="75"/>
                    <a:pt x="115" y="75"/>
                    <a:pt x="115" y="75"/>
                  </a:cubicBezTo>
                  <a:cubicBezTo>
                    <a:pt x="84" y="104"/>
                    <a:pt x="84" y="104"/>
                    <a:pt x="84" y="104"/>
                  </a:cubicBezTo>
                  <a:cubicBezTo>
                    <a:pt x="65" y="104"/>
                    <a:pt x="65" y="104"/>
                    <a:pt x="65" y="104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67"/>
                    <a:pt x="36" y="67"/>
                    <a:pt x="36" y="67"/>
                  </a:cubicBezTo>
                  <a:lnTo>
                    <a:pt x="88" y="67"/>
                  </a:lnTo>
                  <a:close/>
                  <a:moveTo>
                    <a:pt x="74" y="9"/>
                  </a:moveTo>
                  <a:cubicBezTo>
                    <a:pt x="110" y="9"/>
                    <a:pt x="140" y="39"/>
                    <a:pt x="140" y="75"/>
                  </a:cubicBezTo>
                  <a:cubicBezTo>
                    <a:pt x="140" y="111"/>
                    <a:pt x="110" y="140"/>
                    <a:pt x="74" y="140"/>
                  </a:cubicBezTo>
                  <a:cubicBezTo>
                    <a:pt x="38" y="140"/>
                    <a:pt x="9" y="111"/>
                    <a:pt x="9" y="75"/>
                  </a:cubicBezTo>
                  <a:cubicBezTo>
                    <a:pt x="9" y="39"/>
                    <a:pt x="38" y="9"/>
                    <a:pt x="74" y="9"/>
                  </a:cubicBezTo>
                  <a:moveTo>
                    <a:pt x="74" y="0"/>
                  </a:moveTo>
                  <a:cubicBezTo>
                    <a:pt x="33" y="0"/>
                    <a:pt x="0" y="33"/>
                    <a:pt x="0" y="75"/>
                  </a:cubicBezTo>
                  <a:cubicBezTo>
                    <a:pt x="0" y="116"/>
                    <a:pt x="33" y="149"/>
                    <a:pt x="74" y="149"/>
                  </a:cubicBezTo>
                  <a:cubicBezTo>
                    <a:pt x="116" y="149"/>
                    <a:pt x="149" y="116"/>
                    <a:pt x="149" y="75"/>
                  </a:cubicBezTo>
                  <a:cubicBezTo>
                    <a:pt x="149" y="33"/>
                    <a:pt x="116" y="0"/>
                    <a:pt x="74" y="0"/>
                  </a:cubicBezTo>
                </a:path>
              </a:pathLst>
            </a:custGeom>
            <a:solidFill>
              <a:srgbClr val="96969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38" name="Next button" title="Next button">
              <a:hlinkClick r:id="" action="ppaction://hlinkshowjump?jump=nextslide"/>
            </p:cNvPr>
            <p:cNvSpPr/>
            <p:nvPr/>
          </p:nvSpPr>
          <p:spPr>
            <a:xfrm>
              <a:off x="9791700" y="1358900"/>
              <a:ext cx="3429000" cy="3581400"/>
            </a:xfrm>
            <a:prstGeom prst="rect">
              <a:avLst/>
            </a:prstGeom>
            <a:solidFill>
              <a:srgbClr val="5B9BD5">
                <a:alpha val="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Exit button" title="Exit button">
            <a:hlinkClick r:id="" action="ppaction://hlinkshowjump?jump=endshow"/>
          </p:cNvPr>
          <p:cNvSpPr>
            <a:spLocks noEditPoints="1"/>
          </p:cNvSpPr>
          <p:nvPr/>
        </p:nvSpPr>
        <p:spPr bwMode="black">
          <a:xfrm>
            <a:off x="11813831" y="101681"/>
            <a:ext cx="234787" cy="234787"/>
          </a:xfrm>
          <a:custGeom>
            <a:avLst/>
            <a:gdLst>
              <a:gd name="T0" fmla="*/ 99 w 150"/>
              <a:gd name="T1" fmla="*/ 106 h 150"/>
              <a:gd name="T2" fmla="*/ 75 w 150"/>
              <a:gd name="T3" fmla="*/ 83 h 150"/>
              <a:gd name="T4" fmla="*/ 52 w 150"/>
              <a:gd name="T5" fmla="*/ 106 h 150"/>
              <a:gd name="T6" fmla="*/ 44 w 150"/>
              <a:gd name="T7" fmla="*/ 98 h 150"/>
              <a:gd name="T8" fmla="*/ 67 w 150"/>
              <a:gd name="T9" fmla="*/ 75 h 150"/>
              <a:gd name="T10" fmla="*/ 44 w 150"/>
              <a:gd name="T11" fmla="*/ 51 h 150"/>
              <a:gd name="T12" fmla="*/ 52 w 150"/>
              <a:gd name="T13" fmla="*/ 43 h 150"/>
              <a:gd name="T14" fmla="*/ 75 w 150"/>
              <a:gd name="T15" fmla="*/ 66 h 150"/>
              <a:gd name="T16" fmla="*/ 98 w 150"/>
              <a:gd name="T17" fmla="*/ 43 h 150"/>
              <a:gd name="T18" fmla="*/ 107 w 150"/>
              <a:gd name="T19" fmla="*/ 52 h 150"/>
              <a:gd name="T20" fmla="*/ 84 w 150"/>
              <a:gd name="T21" fmla="*/ 75 h 150"/>
              <a:gd name="T22" fmla="*/ 107 w 150"/>
              <a:gd name="T23" fmla="*/ 98 h 150"/>
              <a:gd name="T24" fmla="*/ 99 w 150"/>
              <a:gd name="T25" fmla="*/ 106 h 150"/>
              <a:gd name="T26" fmla="*/ 150 w 150"/>
              <a:gd name="T27" fmla="*/ 75 h 150"/>
              <a:gd name="T28" fmla="*/ 75 w 150"/>
              <a:gd name="T29" fmla="*/ 0 h 150"/>
              <a:gd name="T30" fmla="*/ 0 w 150"/>
              <a:gd name="T31" fmla="*/ 75 h 150"/>
              <a:gd name="T32" fmla="*/ 75 w 150"/>
              <a:gd name="T33" fmla="*/ 150 h 150"/>
              <a:gd name="T34" fmla="*/ 150 w 150"/>
              <a:gd name="T35" fmla="*/ 75 h 150"/>
              <a:gd name="T36" fmla="*/ 141 w 150"/>
              <a:gd name="T37" fmla="*/ 75 h 150"/>
              <a:gd name="T38" fmla="*/ 75 w 150"/>
              <a:gd name="T39" fmla="*/ 140 h 150"/>
              <a:gd name="T40" fmla="*/ 10 w 150"/>
              <a:gd name="T41" fmla="*/ 75 h 150"/>
              <a:gd name="T42" fmla="*/ 75 w 150"/>
              <a:gd name="T43" fmla="*/ 9 h 150"/>
              <a:gd name="T44" fmla="*/ 141 w 150"/>
              <a:gd name="T45" fmla="*/ 75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0" h="150">
                <a:moveTo>
                  <a:pt x="99" y="106"/>
                </a:moveTo>
                <a:cubicBezTo>
                  <a:pt x="75" y="83"/>
                  <a:pt x="75" y="83"/>
                  <a:pt x="75" y="83"/>
                </a:cubicBezTo>
                <a:cubicBezTo>
                  <a:pt x="52" y="106"/>
                  <a:pt x="52" y="106"/>
                  <a:pt x="52" y="106"/>
                </a:cubicBezTo>
                <a:cubicBezTo>
                  <a:pt x="44" y="98"/>
                  <a:pt x="44" y="98"/>
                  <a:pt x="44" y="98"/>
                </a:cubicBezTo>
                <a:cubicBezTo>
                  <a:pt x="67" y="75"/>
                  <a:pt x="67" y="75"/>
                  <a:pt x="67" y="75"/>
                </a:cubicBezTo>
                <a:cubicBezTo>
                  <a:pt x="44" y="51"/>
                  <a:pt x="44" y="51"/>
                  <a:pt x="44" y="51"/>
                </a:cubicBezTo>
                <a:cubicBezTo>
                  <a:pt x="52" y="43"/>
                  <a:pt x="52" y="43"/>
                  <a:pt x="52" y="43"/>
                </a:cubicBezTo>
                <a:cubicBezTo>
                  <a:pt x="75" y="66"/>
                  <a:pt x="75" y="66"/>
                  <a:pt x="75" y="66"/>
                </a:cubicBezTo>
                <a:cubicBezTo>
                  <a:pt x="98" y="43"/>
                  <a:pt x="98" y="43"/>
                  <a:pt x="98" y="43"/>
                </a:cubicBezTo>
                <a:cubicBezTo>
                  <a:pt x="107" y="52"/>
                  <a:pt x="107" y="52"/>
                  <a:pt x="107" y="52"/>
                </a:cubicBezTo>
                <a:cubicBezTo>
                  <a:pt x="84" y="75"/>
                  <a:pt x="84" y="75"/>
                  <a:pt x="84" y="75"/>
                </a:cubicBezTo>
                <a:cubicBezTo>
                  <a:pt x="107" y="98"/>
                  <a:pt x="107" y="98"/>
                  <a:pt x="107" y="98"/>
                </a:cubicBezTo>
                <a:lnTo>
                  <a:pt x="99" y="106"/>
                </a:lnTo>
                <a:close/>
                <a:moveTo>
                  <a:pt x="150" y="75"/>
                </a:moveTo>
                <a:cubicBezTo>
                  <a:pt x="150" y="33"/>
                  <a:pt x="117" y="0"/>
                  <a:pt x="75" y="0"/>
                </a:cubicBezTo>
                <a:cubicBezTo>
                  <a:pt x="34" y="0"/>
                  <a:pt x="0" y="33"/>
                  <a:pt x="0" y="75"/>
                </a:cubicBezTo>
                <a:cubicBezTo>
                  <a:pt x="0" y="116"/>
                  <a:pt x="34" y="150"/>
                  <a:pt x="75" y="150"/>
                </a:cubicBezTo>
                <a:cubicBezTo>
                  <a:pt x="117" y="150"/>
                  <a:pt x="150" y="116"/>
                  <a:pt x="150" y="75"/>
                </a:cubicBezTo>
                <a:close/>
                <a:moveTo>
                  <a:pt x="141" y="75"/>
                </a:moveTo>
                <a:cubicBezTo>
                  <a:pt x="141" y="111"/>
                  <a:pt x="111" y="140"/>
                  <a:pt x="75" y="140"/>
                </a:cubicBezTo>
                <a:cubicBezTo>
                  <a:pt x="39" y="140"/>
                  <a:pt x="10" y="111"/>
                  <a:pt x="10" y="75"/>
                </a:cubicBezTo>
                <a:cubicBezTo>
                  <a:pt x="10" y="38"/>
                  <a:pt x="39" y="9"/>
                  <a:pt x="75" y="9"/>
                </a:cubicBezTo>
                <a:cubicBezTo>
                  <a:pt x="111" y="9"/>
                  <a:pt x="141" y="38"/>
                  <a:pt x="141" y="75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42236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15FD178-5332-4D2B-93F8-2B1A3ECCA0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Office Consumer - Sign in, Save, Share</Template>
  <TotalTime>518</TotalTime>
  <Words>257</Words>
  <Application>Microsoft Office PowerPoint</Application>
  <PresentationFormat>Custom</PresentationFormat>
  <Paragraphs>84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Introductory slide</vt:lpstr>
      <vt:lpstr>“Hello” slide</vt:lpstr>
      <vt:lpstr>Sign in section</vt:lpstr>
      <vt:lpstr>Sign in section</vt:lpstr>
      <vt:lpstr>Sign in section</vt:lpstr>
      <vt:lpstr>Sign in section</vt:lpstr>
      <vt:lpstr>Sign in section</vt:lpstr>
      <vt:lpstr>Make Office your own</vt:lpstr>
      <vt:lpstr>Save section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Denk Wibowo</dc:creator>
  <cp:lastModifiedBy>kto</cp:lastModifiedBy>
  <cp:revision>26</cp:revision>
  <dcterms:created xsi:type="dcterms:W3CDTF">2014-11-13T01:49:08Z</dcterms:created>
  <dcterms:modified xsi:type="dcterms:W3CDTF">2016-06-22T07:45:32Z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TC031149729991</vt:lpwstr>
  </property>
</Properties>
</file>